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70" r:id="rId3"/>
    <p:sldId id="3449" r:id="rId4"/>
    <p:sldId id="3450" r:id="rId5"/>
    <p:sldId id="3452" r:id="rId6"/>
    <p:sldId id="3451" r:id="rId7"/>
    <p:sldId id="260" r:id="rId8"/>
    <p:sldId id="3454" r:id="rId9"/>
  </p:sldIdLst>
  <p:sldSz cx="12192000" cy="6858000"/>
  <p:notesSz cx="6858000" cy="9144000"/>
  <p:embeddedFontLst>
    <p:embeddedFont>
      <p:font typeface="Poppins SemiBold" panose="020B0604020202020204" charset="0"/>
      <p:bold r:id="rId11"/>
      <p:boldItalic r:id="rId12"/>
    </p:embeddedFont>
    <p:embeddedFont>
      <p:font typeface="Open Sans Light" panose="020B0604020202020204" charset="0"/>
      <p:regular r:id="rId13"/>
      <p: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mntoJwwTjHv/2UItbskNTC93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UARIO\Downloads\PORCENTAJES%20INFORME%20PQRS%20FEBRERO%20DE%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USUARIO\Downloads\PORCENTAJES%20INFORME%20PQRS%20FEBRERO%20DE%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USUARIO\Downloads\PORCENTAJES%20INFORME%20PQRS%20FEBRERO%20DE%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UARIO\Downloads\PORCENTAJES%20INFORME%20PQRS%20FEBRERO%20DE%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CO"/>
              <a:t>CANALES DE ATENCIÓN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de comu Febrero'!$F$10</c:f>
              <c:strCache>
                <c:ptCount val="1"/>
                <c:pt idx="0">
                  <c:v>TELEFÓNICO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Febrero'!$G$10:$H$10</c:f>
              <c:numCache>
                <c:formatCode>0%</c:formatCode>
                <c:ptCount val="2"/>
                <c:pt idx="0" formatCode="General">
                  <c:v>262</c:v>
                </c:pt>
                <c:pt idx="1">
                  <c:v>0.41719745222929938</c:v>
                </c:pt>
              </c:numCache>
            </c:numRef>
          </c:val>
          <c:extLst>
            <c:ext xmlns:c16="http://schemas.microsoft.com/office/drawing/2014/chart" uri="{C3380CC4-5D6E-409C-BE32-E72D297353CC}">
              <c16:uniqueId val="{00000000-F620-40F2-969B-DBF25F77522E}"/>
            </c:ext>
          </c:extLst>
        </c:ser>
        <c:ser>
          <c:idx val="1"/>
          <c:order val="1"/>
          <c:tx>
            <c:strRef>
              <c:f>'total canales de comu Febrero'!$F$11</c:f>
              <c:strCache>
                <c:ptCount val="1"/>
                <c:pt idx="0">
                  <c:v>VIRTUAL </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Febrero'!$G$11:$H$11</c:f>
              <c:numCache>
                <c:formatCode>0%</c:formatCode>
                <c:ptCount val="2"/>
                <c:pt idx="0" formatCode="General">
                  <c:v>210</c:v>
                </c:pt>
                <c:pt idx="1">
                  <c:v>0.33439490445859871</c:v>
                </c:pt>
              </c:numCache>
            </c:numRef>
          </c:val>
          <c:extLst>
            <c:ext xmlns:c16="http://schemas.microsoft.com/office/drawing/2014/chart" uri="{C3380CC4-5D6E-409C-BE32-E72D297353CC}">
              <c16:uniqueId val="{00000001-F620-40F2-969B-DBF25F77522E}"/>
            </c:ext>
          </c:extLst>
        </c:ser>
        <c:ser>
          <c:idx val="2"/>
          <c:order val="2"/>
          <c:tx>
            <c:strRef>
              <c:f>'total canales de comu Febrero'!$F$12</c:f>
              <c:strCache>
                <c:ptCount val="1"/>
                <c:pt idx="0">
                  <c:v>PRESENCIAL Y ESCRITO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Febrero'!$G$12:$H$12</c:f>
              <c:numCache>
                <c:formatCode>0%</c:formatCode>
                <c:ptCount val="2"/>
                <c:pt idx="0" formatCode="General">
                  <c:v>156</c:v>
                </c:pt>
                <c:pt idx="1">
                  <c:v>0.24840764331210191</c:v>
                </c:pt>
              </c:numCache>
            </c:numRef>
          </c:val>
          <c:extLst>
            <c:ext xmlns:c16="http://schemas.microsoft.com/office/drawing/2014/chart" uri="{C3380CC4-5D6E-409C-BE32-E72D297353CC}">
              <c16:uniqueId val="{00000002-F620-40F2-969B-DBF25F77522E}"/>
            </c:ext>
          </c:extLst>
        </c:ser>
        <c:ser>
          <c:idx val="3"/>
          <c:order val="3"/>
          <c:tx>
            <c:strRef>
              <c:f>'total canales de comu Febrero'!$F$13</c:f>
              <c:strCache>
                <c:ptCount val="1"/>
                <c:pt idx="0">
                  <c:v>TOTAL</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Febrero'!$G$13:$H$13</c:f>
              <c:numCache>
                <c:formatCode>0%</c:formatCode>
                <c:ptCount val="2"/>
                <c:pt idx="0" formatCode="General">
                  <c:v>628</c:v>
                </c:pt>
                <c:pt idx="1">
                  <c:v>1</c:v>
                </c:pt>
              </c:numCache>
            </c:numRef>
          </c:val>
          <c:extLst>
            <c:ext xmlns:c16="http://schemas.microsoft.com/office/drawing/2014/chart" uri="{C3380CC4-5D6E-409C-BE32-E72D297353CC}">
              <c16:uniqueId val="{00000003-F620-40F2-969B-DBF25F77522E}"/>
            </c:ext>
          </c:extLst>
        </c:ser>
        <c:dLbls>
          <c:dLblPos val="inEnd"/>
          <c:showLegendKey val="0"/>
          <c:showVal val="1"/>
          <c:showCatName val="0"/>
          <c:showSerName val="0"/>
          <c:showPercent val="0"/>
          <c:showBubbleSize val="0"/>
        </c:dLbls>
        <c:gapWidth val="80"/>
        <c:overlap val="25"/>
        <c:axId val="-217040160"/>
        <c:axId val="-217036352"/>
      </c:barChart>
      <c:catAx>
        <c:axId val="-2170401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CO"/>
              <a:t>LINEA MOVIL 3138052807   </a:t>
            </a:r>
          </a:p>
        </c:rich>
      </c:tx>
      <c:layout>
        <c:manualLayout>
          <c:xMode val="edge"/>
          <c:yMode val="edge"/>
          <c:x val="0.12455418207058794"/>
          <c:y val="1.851851851851851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'comunicacion telefonica'!$F$10:$F$12</c:f>
              <c:strCache>
                <c:ptCount val="3"/>
                <c:pt idx="0">
                  <c:v>LLAMADAS RECIBIDAS</c:v>
                </c:pt>
                <c:pt idx="1">
                  <c:v>LLAMADAS REALIZADAS</c:v>
                </c:pt>
                <c:pt idx="2">
                  <c:v>TOTAL DE LLAMADAS</c:v>
                </c:pt>
              </c:strCache>
            </c:strRef>
          </c:cat>
          <c:val>
            <c:numRef>
              <c:f>'comunicacion telefonica'!$G$10:$G$12</c:f>
              <c:numCache>
                <c:formatCode>General</c:formatCode>
                <c:ptCount val="3"/>
                <c:pt idx="0">
                  <c:v>205</c:v>
                </c:pt>
                <c:pt idx="1">
                  <c:v>57</c:v>
                </c:pt>
                <c:pt idx="2">
                  <c:v>262</c:v>
                </c:pt>
              </c:numCache>
            </c:numRef>
          </c:val>
          <c:extLst>
            <c:ext xmlns:c16="http://schemas.microsoft.com/office/drawing/2014/chart" uri="{C3380CC4-5D6E-409C-BE32-E72D297353CC}">
              <c16:uniqueId val="{00000000-FB63-4819-805A-BF098DD85B01}"/>
            </c:ext>
          </c:extLst>
        </c:ser>
        <c:ser>
          <c:idx val="1"/>
          <c:order val="1"/>
          <c:tx>
            <c:strRef>
              <c:f>'comunicacion telefonica'!$H$9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'comunicacion telefonica'!$F$10:$F$12</c:f>
              <c:strCache>
                <c:ptCount val="3"/>
                <c:pt idx="0">
                  <c:v>LLAMADAS RECIBIDAS</c:v>
                </c:pt>
                <c:pt idx="1">
                  <c:v>LLAMADAS REALIZADAS</c:v>
                </c:pt>
                <c:pt idx="2">
                  <c:v>TOTAL DE LLAMADAS</c:v>
                </c:pt>
              </c:strCache>
            </c:strRef>
          </c:cat>
          <c:val>
            <c:numRef>
              <c:f>'comunicacion telefonica'!$H$10:$H$12</c:f>
              <c:numCache>
                <c:formatCode>0%</c:formatCode>
                <c:ptCount val="3"/>
                <c:pt idx="0">
                  <c:v>0.78244274809160308</c:v>
                </c:pt>
                <c:pt idx="1">
                  <c:v>0.21755725190839695</c:v>
                </c:pt>
                <c:pt idx="2">
                  <c:v>1</c:v>
                </c:pt>
              </c:numCache>
            </c:numRef>
          </c:val>
          <c:extLst>
            <c:ext xmlns:c16="http://schemas.microsoft.com/office/drawing/2014/chart" uri="{C3380CC4-5D6E-409C-BE32-E72D297353CC}">
              <c16:uniqueId val="{00000001-FB63-4819-805A-BF098DD85B01}"/>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703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Febrer'!$G$9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Febrer'!$F$10:$F$12</c:f>
              <c:strCache>
                <c:ptCount val="3"/>
                <c:pt idx="0">
                  <c:v>atencionalusuario@itp.edu.co</c:v>
                </c:pt>
                <c:pt idx="1">
                  <c:v>notificacionesjudiciales@itp.edu.co</c:v>
                </c:pt>
                <c:pt idx="2">
                  <c:v>TOTAL VIRTUAL </c:v>
                </c:pt>
              </c:strCache>
            </c:strRef>
          </c:cat>
          <c:val>
            <c:numRef>
              <c:f>'canales de comun virtual Febrer'!$G$10:$G$12</c:f>
              <c:numCache>
                <c:formatCode>General</c:formatCode>
                <c:ptCount val="3"/>
                <c:pt idx="0">
                  <c:v>209</c:v>
                </c:pt>
                <c:pt idx="1">
                  <c:v>1</c:v>
                </c:pt>
                <c:pt idx="2">
                  <c:v>210</c:v>
                </c:pt>
              </c:numCache>
            </c:numRef>
          </c:val>
          <c:extLst>
            <c:ext xmlns:c16="http://schemas.microsoft.com/office/drawing/2014/chart" uri="{C3380CC4-5D6E-409C-BE32-E72D297353CC}">
              <c16:uniqueId val="{00000000-1271-42CE-BEEA-6B34D57D625B}"/>
            </c:ext>
          </c:extLst>
        </c:ser>
        <c:ser>
          <c:idx val="1"/>
          <c:order val="1"/>
          <c:tx>
            <c:strRef>
              <c:f>'canales de comun virtual Febrer'!$H$9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Febrer'!$F$10:$F$12</c:f>
              <c:strCache>
                <c:ptCount val="3"/>
                <c:pt idx="0">
                  <c:v>atencionalusuario@itp.edu.co</c:v>
                </c:pt>
                <c:pt idx="1">
                  <c:v>notificacionesjudiciales@itp.edu.co</c:v>
                </c:pt>
                <c:pt idx="2">
                  <c:v>TOTAL VIRTUAL </c:v>
                </c:pt>
              </c:strCache>
            </c:strRef>
          </c:cat>
          <c:val>
            <c:numRef>
              <c:f>'canales de comun virtual Febrer'!$H$10:$H$12</c:f>
              <c:numCache>
                <c:formatCode>0%</c:formatCode>
                <c:ptCount val="3"/>
                <c:pt idx="0">
                  <c:v>0.97</c:v>
                </c:pt>
                <c:pt idx="1">
                  <c:v>0.03</c:v>
                </c:pt>
                <c:pt idx="2">
                  <c:v>1</c:v>
                </c:pt>
              </c:numCache>
            </c:numRef>
          </c:val>
          <c:extLst>
            <c:ext xmlns:c16="http://schemas.microsoft.com/office/drawing/2014/chart" uri="{C3380CC4-5D6E-409C-BE32-E72D297353CC}">
              <c16:uniqueId val="{00000001-1271-42CE-BEEA-6B34D57D625B}"/>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PQRSD POR MODALIDAD DE PETICIÓN  </a:t>
            </a:r>
          </a:p>
        </c:rich>
      </c:tx>
      <c:layout>
        <c:manualLayout>
          <c:xMode val="edge"/>
          <c:yMode val="edge"/>
          <c:x val="0.29463931444619207"/>
          <c:y val="2.442001502888483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'tipos pqrs Febrero 2023'!$G$9</c:f>
              <c:strCache>
                <c:ptCount val="1"/>
                <c:pt idx="0">
                  <c:v>CANTIDAD</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'tipos pqrs Febrero 2023'!$F$10:$F$16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Febrero 2023'!$G$10:$G$16</c:f>
              <c:numCache>
                <c:formatCode>0</c:formatCode>
                <c:ptCount val="7"/>
                <c:pt idx="0">
                  <c:v>10</c:v>
                </c:pt>
                <c:pt idx="1">
                  <c:v>120</c:v>
                </c:pt>
                <c:pt idx="2">
                  <c:v>0</c:v>
                </c:pt>
                <c:pt idx="3">
                  <c:v>0</c:v>
                </c:pt>
                <c:pt idx="4">
                  <c:v>0</c:v>
                </c:pt>
                <c:pt idx="5">
                  <c:v>0</c:v>
                </c:pt>
                <c:pt idx="6">
                  <c:v>28</c:v>
                </c:pt>
              </c:numCache>
            </c:numRef>
          </c:val>
          <c:extLst>
            <c:ext xmlns:c16="http://schemas.microsoft.com/office/drawing/2014/chart" uri="{C3380CC4-5D6E-409C-BE32-E72D297353CC}">
              <c16:uniqueId val="{00000000-457C-4BF6-B656-683984C4AE9F}"/>
            </c:ext>
          </c:extLst>
        </c:ser>
        <c:ser>
          <c:idx val="1"/>
          <c:order val="1"/>
          <c:tx>
            <c:strRef>
              <c:f>'tipos pqrs Febrero 2023'!$H$9</c:f>
              <c:strCache>
                <c:ptCount val="1"/>
                <c:pt idx="0">
                  <c:v>PORCENTAJE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'tipos pqrs Febrero 2023'!$F$10:$F$16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Febrero 2023'!$H$10:$H$16</c:f>
              <c:numCache>
                <c:formatCode>0%</c:formatCode>
                <c:ptCount val="7"/>
                <c:pt idx="0">
                  <c:v>6.3291139240506333E-2</c:v>
                </c:pt>
                <c:pt idx="1">
                  <c:v>0.759493670886076</c:v>
                </c:pt>
                <c:pt idx="2">
                  <c:v>0</c:v>
                </c:pt>
                <c:pt idx="3">
                  <c:v>0</c:v>
                </c:pt>
                <c:pt idx="4">
                  <c:v>0</c:v>
                </c:pt>
                <c:pt idx="5">
                  <c:v>0</c:v>
                </c:pt>
                <c:pt idx="6">
                  <c:v>0.17721518987341772</c:v>
                </c:pt>
              </c:numCache>
            </c:numRef>
          </c:val>
          <c:extLst>
            <c:ext xmlns:c16="http://schemas.microsoft.com/office/drawing/2014/chart" uri="{C3380CC4-5D6E-409C-BE32-E72D297353CC}">
              <c16:uniqueId val="{00000001-457C-4BF6-B656-683984C4AE9F}"/>
            </c:ext>
          </c:extLst>
        </c:ser>
        <c:dLbls>
          <c:showLegendKey val="0"/>
          <c:showVal val="1"/>
          <c:showCatName val="0"/>
          <c:showSerName val="0"/>
          <c:showPercent val="0"/>
          <c:showBubbleSize val="0"/>
        </c:dLbls>
        <c:gapWidth val="65"/>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r>
              <a:rPr lang="es-ES"/>
              <a:t>PETICIONES ATENDIDAS</a:t>
            </a:r>
          </a:p>
        </c:rich>
      </c:tx>
      <c:layout/>
      <c:overlay val="0"/>
      <c:spPr>
        <a:noFill/>
        <a:ln>
          <a:noFill/>
        </a:ln>
        <a:effectLst/>
      </c:spPr>
      <c:txPr>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'Peticiones por dependencia'!$F$10:$F$20</c:f>
              <c:numCache>
                <c:formatCode>General</c:formatCode>
                <c:ptCount val="11"/>
                <c:pt idx="0">
                  <c:v>135</c:v>
                </c:pt>
                <c:pt idx="1">
                  <c:v>8</c:v>
                </c:pt>
                <c:pt idx="2">
                  <c:v>10</c:v>
                </c:pt>
                <c:pt idx="3">
                  <c:v>20</c:v>
                </c:pt>
                <c:pt idx="4">
                  <c:v>5</c:v>
                </c:pt>
                <c:pt idx="5">
                  <c:v>25</c:v>
                </c:pt>
                <c:pt idx="6">
                  <c:v>83</c:v>
                </c:pt>
                <c:pt idx="7">
                  <c:v>18</c:v>
                </c:pt>
                <c:pt idx="8">
                  <c:v>7</c:v>
                </c:pt>
                <c:pt idx="9">
                  <c:v>22</c:v>
                </c:pt>
                <c:pt idx="10">
                  <c:v>13</c:v>
                </c:pt>
              </c:numCache>
            </c:numRef>
          </c:val>
          <c:extLst>
            <c:ext xmlns:c16="http://schemas.microsoft.com/office/drawing/2014/chart" uri="{C3380CC4-5D6E-409C-BE32-E72D297353CC}">
              <c16:uniqueId val="{00000000-7189-4588-99BB-6AC94804501F}"/>
            </c:ext>
          </c:extLst>
        </c:ser>
        <c:dLbls>
          <c:showLegendKey val="0"/>
          <c:showVal val="1"/>
          <c:showCatName val="0"/>
          <c:showSerName val="0"/>
          <c:showPercent val="0"/>
          <c:showBubbleSize val="0"/>
        </c:dLbls>
        <c:gapWidth val="150"/>
        <c:shape val="box"/>
        <c:axId val="-217032544"/>
        <c:axId val="-217029280"/>
        <c:axId val="0"/>
      </c:bar3DChart>
      <c:catAx>
        <c:axId val="-21703254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r>
                  <a:rPr lang="en-US"/>
                  <a:t>DEPENDENCIA</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title>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21703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CO" dirty="0"/>
          </a:p>
        </p:txBody>
      </p:sp>
    </p:spTree>
    <p:extLst>
      <p:ext uri="{BB962C8B-B14F-4D97-AF65-F5344CB8AC3E}">
        <p14:creationId xmlns:p14="http://schemas.microsoft.com/office/powerpoint/2010/main" val="33057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a:spLocks noGrp="1"/>
          </p:cNvSpPr>
          <p:nvPr>
            <p:ph type="pic" idx="2"/>
          </p:nvPr>
        </p:nvSpPr>
        <p:spPr>
          <a:xfrm>
            <a:off x="5183188" y="987425"/>
            <a:ext cx="6172200" cy="4873625"/>
          </a:xfrm>
          <a:prstGeom prst="rect">
            <a:avLst/>
          </a:prstGeom>
          <a:noFill/>
          <a:ln>
            <a:noFill/>
          </a:ln>
        </p:spPr>
      </p:sp>
      <p:sp>
        <p:nvSpPr>
          <p:cNvPr id="66" name="Google Shape;6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a:stretch/>
        </p:blipFill>
        <p:spPr>
          <a:xfrm>
            <a:off x="-1" y="3506372"/>
            <a:ext cx="12196275" cy="33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18324" y="0"/>
            <a:ext cx="12173675" cy="68683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otificacionesjudiciales@itp.edu.co" TargetMode="External"/><Relationship Id="rId7" Type="http://schemas.openxmlformats.org/officeDocument/2006/relationships/chart" Target="../charts/chart3.xml"/><Relationship Id="rId2" Type="http://schemas.openxmlformats.org/officeDocument/2006/relationships/hyperlink" Target="mailto:atencionalusuario@itp.edu.co"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hart" Target="../charts/char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 y="0"/>
            <a:ext cx="12175420" cy="6858000"/>
          </a:xfrm>
          <a:prstGeom prst="rect">
            <a:avLst/>
          </a:prstGeom>
        </p:spPr>
      </p:pic>
      <p:pic>
        <p:nvPicPr>
          <p:cNvPr id="89" name="Google Shape;89;p1"/>
          <p:cNvPicPr preferRelativeResize="0"/>
          <p:nvPr/>
        </p:nvPicPr>
        <p:blipFill rotWithShape="1">
          <a:blip r:embed="rId4">
            <a:alphaModFix/>
          </a:blip>
          <a:srcRect/>
          <a:stretch/>
        </p:blipFill>
        <p:spPr>
          <a:xfrm>
            <a:off x="5284177" y="2822331"/>
            <a:ext cx="6888549" cy="4035669"/>
          </a:xfrm>
          <a:prstGeom prst="rect">
            <a:avLst/>
          </a:prstGeom>
          <a:noFill/>
          <a:ln>
            <a:noFill/>
          </a:ln>
        </p:spPr>
      </p:pic>
      <p:sp>
        <p:nvSpPr>
          <p:cNvPr id="90" name="Google Shape;90;p1"/>
          <p:cNvSpPr txBox="1"/>
          <p:nvPr/>
        </p:nvSpPr>
        <p:spPr>
          <a:xfrm>
            <a:off x="237393" y="413238"/>
            <a:ext cx="5231423" cy="2554505"/>
          </a:xfrm>
          <a:prstGeom prst="rect">
            <a:avLst/>
          </a:prstGeom>
          <a:noFill/>
          <a:ln>
            <a:noFill/>
          </a:ln>
        </p:spPr>
        <p:txBody>
          <a:bodyPr spcFirstLastPara="1" wrap="square" lIns="91425" tIns="45700" rIns="91425" bIns="45700" anchor="t" anchorCtr="0">
            <a:spAutoFit/>
          </a:bodyPr>
          <a:lstStyle/>
          <a:p>
            <a:pPr lvl="0" algn="ctr"/>
            <a:r>
              <a:rPr lang="es-CO" sz="3200" b="1" dirty="0">
                <a:solidFill>
                  <a:schemeClr val="accent1">
                    <a:lumMod val="50000"/>
                  </a:schemeClr>
                </a:solidFill>
              </a:rPr>
              <a:t>Informe de </a:t>
            </a:r>
            <a:r>
              <a:rPr lang="es-CO" sz="3200" b="1" dirty="0" smtClean="0">
                <a:solidFill>
                  <a:schemeClr val="accent1">
                    <a:lumMod val="50000"/>
                  </a:schemeClr>
                </a:solidFill>
              </a:rPr>
              <a:t>Peticiones, Quejas, </a:t>
            </a:r>
            <a:r>
              <a:rPr lang="es-CO" sz="3200" b="1" dirty="0">
                <a:solidFill>
                  <a:schemeClr val="accent1">
                    <a:lumMod val="50000"/>
                  </a:schemeClr>
                </a:solidFill>
              </a:rPr>
              <a:t>Reclamos,</a:t>
            </a:r>
          </a:p>
          <a:p>
            <a:pPr lvl="0" algn="ctr"/>
            <a:r>
              <a:rPr lang="es-CO" sz="3200" b="1" dirty="0">
                <a:solidFill>
                  <a:schemeClr val="accent1">
                    <a:lumMod val="50000"/>
                  </a:schemeClr>
                </a:solidFill>
              </a:rPr>
              <a:t>Sugerencias y Denuncias</a:t>
            </a:r>
          </a:p>
          <a:p>
            <a:pPr lvl="0" algn="ctr"/>
            <a:r>
              <a:rPr lang="es-CO" sz="3200" b="1" dirty="0">
                <a:solidFill>
                  <a:schemeClr val="accent1">
                    <a:lumMod val="50000"/>
                  </a:schemeClr>
                </a:solidFill>
              </a:rPr>
              <a:t>(PQRSD</a:t>
            </a:r>
            <a:r>
              <a:rPr lang="es-CO" sz="3200" b="1" dirty="0" smtClean="0">
                <a:solidFill>
                  <a:schemeClr val="accent1">
                    <a:lumMod val="50000"/>
                  </a:schemeClr>
                </a:solidFill>
              </a:rPr>
              <a:t>)</a:t>
            </a:r>
          </a:p>
          <a:p>
            <a:pPr lvl="0" algn="ctr"/>
            <a:r>
              <a:rPr lang="es-CO" sz="3200" b="1" dirty="0" smtClean="0">
                <a:solidFill>
                  <a:schemeClr val="accent1">
                    <a:lumMod val="50000"/>
                  </a:schemeClr>
                </a:solidFill>
              </a:rPr>
              <a:t> Febrero/2023</a:t>
            </a:r>
            <a:endParaRPr sz="3200" b="1" i="0" u="none" strike="noStrike" cap="none" dirty="0">
              <a:solidFill>
                <a:schemeClr val="accent1">
                  <a:lumMod val="50000"/>
                </a:schemeClr>
              </a:solidFill>
              <a:sym typeface="Arial"/>
            </a:endParaRPr>
          </a:p>
        </p:txBody>
      </p:sp>
      <p:sp>
        <p:nvSpPr>
          <p:cNvPr id="7" name="Google Shape;90;p1"/>
          <p:cNvSpPr txBox="1"/>
          <p:nvPr/>
        </p:nvSpPr>
        <p:spPr>
          <a:xfrm>
            <a:off x="6832243" y="5196253"/>
            <a:ext cx="3792415" cy="784790"/>
          </a:xfrm>
          <a:prstGeom prst="rect">
            <a:avLst/>
          </a:prstGeom>
          <a:noFill/>
          <a:ln>
            <a:noFill/>
          </a:ln>
        </p:spPr>
        <p:txBody>
          <a:bodyPr spcFirstLastPara="1" wrap="square" lIns="91425" tIns="45700" rIns="91425" bIns="45700" anchor="t" anchorCtr="0">
            <a:spAutoFit/>
          </a:bodyPr>
          <a:lstStyle/>
          <a:p>
            <a:pPr algn="ctr"/>
            <a:r>
              <a:rPr lang="es-CO" sz="1100" b="1" dirty="0">
                <a:solidFill>
                  <a:schemeClr val="accent1">
                    <a:lumMod val="75000"/>
                  </a:schemeClr>
                </a:solidFill>
              </a:rPr>
              <a:t>OFICINA DE ATENCIÓN AL USUARIO INSTITUTO TECNOLÓGICO DEL PUTUMAYO</a:t>
            </a:r>
            <a:endParaRPr lang="es-CO" sz="1100" dirty="0">
              <a:solidFill>
                <a:schemeClr val="accent1">
                  <a:lumMod val="75000"/>
                </a:schemeClr>
              </a:solidFill>
            </a:endParaRPr>
          </a:p>
          <a:p>
            <a:pPr algn="ctr"/>
            <a:r>
              <a:rPr lang="es-CO" sz="1100" b="1" dirty="0">
                <a:solidFill>
                  <a:schemeClr val="accent1">
                    <a:lumMod val="75000"/>
                  </a:schemeClr>
                </a:solidFill>
              </a:rPr>
              <a:t>RESOLUCIONES </a:t>
            </a:r>
            <a:r>
              <a:rPr lang="es-CO" sz="1100" b="1" dirty="0" err="1">
                <a:solidFill>
                  <a:schemeClr val="accent1">
                    <a:lumMod val="75000"/>
                  </a:schemeClr>
                </a:solidFill>
              </a:rPr>
              <a:t>Nros</a:t>
            </a:r>
            <a:r>
              <a:rPr lang="es-CO" sz="1100" b="1" dirty="0">
                <a:solidFill>
                  <a:schemeClr val="accent1">
                    <a:lumMod val="75000"/>
                  </a:schemeClr>
                </a:solidFill>
              </a:rPr>
              <a:t>. 0316/2015 - 0070/2016</a:t>
            </a:r>
            <a:endParaRPr lang="es-CO" sz="1100" dirty="0">
              <a:solidFill>
                <a:schemeClr val="accent1">
                  <a:lumMod val="75000"/>
                </a:schemeClr>
              </a:solidFill>
            </a:endParaRPr>
          </a:p>
          <a:p>
            <a:pPr lvl="0" algn="ctr"/>
            <a:endParaRPr sz="1200" b="1" i="0" u="none" strike="noStrike" cap="none" dirty="0">
              <a:solidFill>
                <a:schemeClr val="accent1">
                  <a:lumMod val="75000"/>
                </a:schemeClr>
              </a:solidFil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stretch>
            <a:fillRect/>
          </a:stretch>
        </p:blipFill>
        <p:spPr>
          <a:xfrm>
            <a:off x="63491" y="2181364"/>
            <a:ext cx="4248727" cy="4018756"/>
          </a:xfrm>
          <a:prstGeom prst="rect">
            <a:avLst/>
          </a:prstGeom>
        </p:spPr>
      </p:pic>
      <p:sp>
        <p:nvSpPr>
          <p:cNvPr id="3" name="Freeform 1">
            <a:extLst>
              <a:ext uri="{FF2B5EF4-FFF2-40B4-BE49-F238E27FC236}">
                <a16:creationId xmlns:a16="http://schemas.microsoft.com/office/drawing/2014/main" id="{DB5E2079-2B1E-492E-8572-B1B0CF2834C1}"/>
              </a:ext>
            </a:extLst>
          </p:cNvPr>
          <p:cNvSpPr>
            <a:spLocks noChangeArrowheads="1"/>
          </p:cNvSpPr>
          <p:nvPr/>
        </p:nvSpPr>
        <p:spPr bwMode="auto">
          <a:xfrm>
            <a:off x="3102199" y="261352"/>
            <a:ext cx="8662004" cy="2388272"/>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just"/>
            <a:r>
              <a:rPr lang="es-CO" dirty="0" smtClean="0"/>
              <a:t>              </a:t>
            </a:r>
          </a:p>
          <a:p>
            <a:pPr algn="just"/>
            <a:endParaRPr lang="es-CO" dirty="0"/>
          </a:p>
          <a:p>
            <a:pPr algn="just"/>
            <a:r>
              <a:rPr lang="es-CO" dirty="0" smtClean="0"/>
              <a:t>              El </a:t>
            </a:r>
            <a:r>
              <a:rPr lang="es-CO" dirty="0"/>
              <a:t>presente documento corresponde al Informe de Peticiones, Quejas,</a:t>
            </a:r>
          </a:p>
          <a:p>
            <a:pPr algn="just"/>
            <a:r>
              <a:rPr lang="es-CO" dirty="0" smtClean="0"/>
              <a:t>              Reclamos</a:t>
            </a:r>
            <a:r>
              <a:rPr lang="es-CO" dirty="0"/>
              <a:t>, Sugerencias y Denuncias (PQRSD) recibidas y atendidas por </a:t>
            </a:r>
            <a:r>
              <a:rPr lang="es-CO" dirty="0" smtClean="0"/>
              <a:t>la</a:t>
            </a:r>
            <a:endParaRPr lang="es-CO" dirty="0"/>
          </a:p>
          <a:p>
            <a:pPr algn="just"/>
            <a:r>
              <a:rPr lang="es-CO" dirty="0" smtClean="0"/>
              <a:t>              Oficina de atención al usuario del Instituto Tecnológico del Putumayo </a:t>
            </a:r>
            <a:endParaRPr lang="es-CO" dirty="0"/>
          </a:p>
          <a:p>
            <a:pPr algn="just"/>
            <a:r>
              <a:rPr lang="es-CO" dirty="0" smtClean="0"/>
              <a:t>              Correspondiente al mes de febrero de 2023. </a:t>
            </a:r>
          </a:p>
          <a:p>
            <a:pPr algn="just"/>
            <a:endParaRPr lang="es-CO" dirty="0"/>
          </a:p>
          <a:p>
            <a:pPr algn="just"/>
            <a:r>
              <a:rPr lang="es-CO" dirty="0" smtClean="0"/>
              <a:t>               De </a:t>
            </a:r>
            <a:r>
              <a:rPr lang="es-CO" dirty="0"/>
              <a:t>acuerdo con los datos </a:t>
            </a:r>
            <a:r>
              <a:rPr lang="es-CO" dirty="0" smtClean="0"/>
              <a:t>arrojados por </a:t>
            </a:r>
            <a:r>
              <a:rPr lang="es-CO" dirty="0"/>
              <a:t>los canales de </a:t>
            </a:r>
            <a:r>
              <a:rPr lang="es-CO" dirty="0" smtClean="0"/>
              <a:t>atención, </a:t>
            </a:r>
          </a:p>
          <a:p>
            <a:pPr algn="just"/>
            <a:r>
              <a:rPr lang="es-CO" dirty="0"/>
              <a:t> </a:t>
            </a:r>
            <a:r>
              <a:rPr lang="es-CO" dirty="0" smtClean="0"/>
              <a:t>              durante </a:t>
            </a:r>
            <a:r>
              <a:rPr lang="es-CO" dirty="0"/>
              <a:t>en el mes de </a:t>
            </a:r>
            <a:r>
              <a:rPr lang="es-CO" dirty="0" smtClean="0"/>
              <a:t>febrero, </a:t>
            </a:r>
            <a:r>
              <a:rPr lang="es-CO" dirty="0"/>
              <a:t>se </a:t>
            </a:r>
            <a:r>
              <a:rPr lang="es-CO" dirty="0">
                <a:solidFill>
                  <a:schemeClr val="tx1"/>
                </a:solidFill>
              </a:rPr>
              <a:t>recibieron </a:t>
            </a:r>
            <a:r>
              <a:rPr lang="es-CO" dirty="0" smtClean="0">
                <a:solidFill>
                  <a:schemeClr val="tx1"/>
                </a:solidFill>
              </a:rPr>
              <a:t>(628) </a:t>
            </a:r>
            <a:r>
              <a:rPr lang="es-CO" dirty="0" smtClean="0"/>
              <a:t>PQRSD</a:t>
            </a:r>
          </a:p>
          <a:p>
            <a:pPr algn="just"/>
            <a:r>
              <a:rPr lang="es-CO" dirty="0"/>
              <a:t> </a:t>
            </a:r>
            <a:r>
              <a:rPr lang="es-CO" dirty="0" smtClean="0"/>
              <a:t>              garantizando el registro del 100% y </a:t>
            </a:r>
            <a:r>
              <a:rPr lang="es-CO" dirty="0"/>
              <a:t>teniendo en cuenta lo reportado </a:t>
            </a:r>
            <a:endParaRPr lang="es-CO" dirty="0" smtClean="0"/>
          </a:p>
          <a:p>
            <a:pPr algn="just"/>
            <a:r>
              <a:rPr lang="es-CO" dirty="0"/>
              <a:t> </a:t>
            </a:r>
            <a:r>
              <a:rPr lang="es-CO" dirty="0" smtClean="0"/>
              <a:t>              les </a:t>
            </a:r>
            <a:r>
              <a:rPr lang="es-CO" dirty="0"/>
              <a:t>fue asignado </a:t>
            </a:r>
            <a:r>
              <a:rPr lang="es-CO" dirty="0" smtClean="0"/>
              <a:t>su </a:t>
            </a:r>
            <a:r>
              <a:rPr lang="es-CO" dirty="0"/>
              <a:t>trámite, </a:t>
            </a:r>
            <a:r>
              <a:rPr lang="es-CO" dirty="0" smtClean="0"/>
              <a:t>no se negó </a:t>
            </a:r>
            <a:r>
              <a:rPr lang="es-CO" dirty="0"/>
              <a:t>el acceso a ninguna de ellas.</a:t>
            </a:r>
          </a:p>
          <a:p>
            <a:pPr algn="just"/>
            <a:r>
              <a:rPr lang="es-CO" dirty="0" smtClean="0"/>
              <a:t> </a:t>
            </a:r>
          </a:p>
        </p:txBody>
      </p:sp>
      <p:sp>
        <p:nvSpPr>
          <p:cNvPr id="4" name="Freeform 2">
            <a:extLst>
              <a:ext uri="{FF2B5EF4-FFF2-40B4-BE49-F238E27FC236}">
                <a16:creationId xmlns:a16="http://schemas.microsoft.com/office/drawing/2014/main" id="{CC16497B-B8A4-4BE6-AA2B-35896462B7BA}"/>
              </a:ext>
            </a:extLst>
          </p:cNvPr>
          <p:cNvSpPr>
            <a:spLocks noChangeArrowheads="1"/>
          </p:cNvSpPr>
          <p:nvPr/>
        </p:nvSpPr>
        <p:spPr bwMode="auto">
          <a:xfrm>
            <a:off x="10675987" y="387927"/>
            <a:ext cx="944097" cy="2111393"/>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Freeform 3">
            <a:extLst>
              <a:ext uri="{FF2B5EF4-FFF2-40B4-BE49-F238E27FC236}">
                <a16:creationId xmlns:a16="http://schemas.microsoft.com/office/drawing/2014/main" id="{9959884E-D2C2-41FD-80B7-6949F84FCC41}"/>
              </a:ext>
            </a:extLst>
          </p:cNvPr>
          <p:cNvSpPr>
            <a:spLocks noChangeArrowheads="1"/>
          </p:cNvSpPr>
          <p:nvPr/>
        </p:nvSpPr>
        <p:spPr bwMode="auto">
          <a:xfrm>
            <a:off x="1924718" y="261353"/>
            <a:ext cx="1906177" cy="2015660"/>
          </a:xfrm>
          <a:custGeom>
            <a:avLst/>
            <a:gdLst>
              <a:gd name="T0" fmla="*/ 1938 w 3877"/>
              <a:gd name="T1" fmla="*/ 3876 h 3877"/>
              <a:gd name="T2" fmla="*/ 0 w 3877"/>
              <a:gd name="T3" fmla="*/ 1938 h 3877"/>
              <a:gd name="T4" fmla="*/ 1938 w 3877"/>
              <a:gd name="T5" fmla="*/ 0 h 3877"/>
              <a:gd name="T6" fmla="*/ 3876 w 3877"/>
              <a:gd name="T7" fmla="*/ 1938 h 3877"/>
              <a:gd name="T8" fmla="*/ 1938 w 3877"/>
              <a:gd name="T9" fmla="*/ 3876 h 3877"/>
            </a:gdLst>
            <a:ahLst/>
            <a:cxnLst>
              <a:cxn ang="0">
                <a:pos x="T0" y="T1"/>
              </a:cxn>
              <a:cxn ang="0">
                <a:pos x="T2" y="T3"/>
              </a:cxn>
              <a:cxn ang="0">
                <a:pos x="T4" y="T5"/>
              </a:cxn>
              <a:cxn ang="0">
                <a:pos x="T6" y="T7"/>
              </a:cxn>
              <a:cxn ang="0">
                <a:pos x="T8" y="T9"/>
              </a:cxn>
            </a:cxnLst>
            <a:rect l="0" t="0" r="r" b="b"/>
            <a:pathLst>
              <a:path w="3877" h="3877">
                <a:moveTo>
                  <a:pt x="1938" y="3876"/>
                </a:moveTo>
                <a:lnTo>
                  <a:pt x="0" y="1938"/>
                </a:lnTo>
                <a:lnTo>
                  <a:pt x="1938" y="0"/>
                </a:lnTo>
                <a:lnTo>
                  <a:pt x="3876" y="1938"/>
                </a:lnTo>
                <a:lnTo>
                  <a:pt x="1938" y="3876"/>
                </a:lnTo>
              </a:path>
            </a:pathLst>
          </a:custGeom>
          <a:solidFill>
            <a:schemeClr val="accent1">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6" name="Freeform 4">
            <a:extLst>
              <a:ext uri="{FF2B5EF4-FFF2-40B4-BE49-F238E27FC236}">
                <a16:creationId xmlns:a16="http://schemas.microsoft.com/office/drawing/2014/main" id="{87BDE64C-E863-4924-9424-BCF2EDFB8EC5}"/>
              </a:ext>
            </a:extLst>
          </p:cNvPr>
          <p:cNvSpPr>
            <a:spLocks noChangeArrowheads="1"/>
          </p:cNvSpPr>
          <p:nvPr/>
        </p:nvSpPr>
        <p:spPr bwMode="auto">
          <a:xfrm>
            <a:off x="2070968" y="526517"/>
            <a:ext cx="1529529" cy="1464920"/>
          </a:xfrm>
          <a:custGeom>
            <a:avLst/>
            <a:gdLst>
              <a:gd name="T0" fmla="*/ 1610 w 3221"/>
              <a:gd name="T1" fmla="*/ 3220 h 3221"/>
              <a:gd name="T2" fmla="*/ 0 w 3221"/>
              <a:gd name="T3" fmla="*/ 1610 h 3221"/>
              <a:gd name="T4" fmla="*/ 1610 w 3221"/>
              <a:gd name="T5" fmla="*/ 0 h 3221"/>
              <a:gd name="T6" fmla="*/ 3220 w 3221"/>
              <a:gd name="T7" fmla="*/ 1610 h 3221"/>
              <a:gd name="T8" fmla="*/ 1610 w 3221"/>
              <a:gd name="T9" fmla="*/ 3220 h 3221"/>
            </a:gdLst>
            <a:ahLst/>
            <a:cxnLst>
              <a:cxn ang="0">
                <a:pos x="T0" y="T1"/>
              </a:cxn>
              <a:cxn ang="0">
                <a:pos x="T2" y="T3"/>
              </a:cxn>
              <a:cxn ang="0">
                <a:pos x="T4" y="T5"/>
              </a:cxn>
              <a:cxn ang="0">
                <a:pos x="T6" y="T7"/>
              </a:cxn>
              <a:cxn ang="0">
                <a:pos x="T8" y="T9"/>
              </a:cxn>
            </a:cxnLst>
            <a:rect l="0" t="0" r="r" b="b"/>
            <a:pathLst>
              <a:path w="3221" h="3221">
                <a:moveTo>
                  <a:pt x="1610" y="3220"/>
                </a:moveTo>
                <a:lnTo>
                  <a:pt x="0" y="1610"/>
                </a:lnTo>
                <a:lnTo>
                  <a:pt x="1610" y="0"/>
                </a:lnTo>
                <a:lnTo>
                  <a:pt x="3220" y="1610"/>
                </a:lnTo>
                <a:lnTo>
                  <a:pt x="1610" y="322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30" name="TextBox 44">
            <a:extLst>
              <a:ext uri="{FF2B5EF4-FFF2-40B4-BE49-F238E27FC236}">
                <a16:creationId xmlns:a16="http://schemas.microsoft.com/office/drawing/2014/main" id="{0426DBF9-95AF-404A-9BEC-DA4CD7468B5E}"/>
              </a:ext>
            </a:extLst>
          </p:cNvPr>
          <p:cNvSpPr txBox="1"/>
          <p:nvPr/>
        </p:nvSpPr>
        <p:spPr>
          <a:xfrm>
            <a:off x="2511027" y="807493"/>
            <a:ext cx="598241"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A</a:t>
            </a:r>
          </a:p>
        </p:txBody>
      </p:sp>
      <p:sp>
        <p:nvSpPr>
          <p:cNvPr id="32" name="TextBox 46">
            <a:extLst>
              <a:ext uri="{FF2B5EF4-FFF2-40B4-BE49-F238E27FC236}">
                <a16:creationId xmlns:a16="http://schemas.microsoft.com/office/drawing/2014/main" id="{4794AFEB-6C89-4E53-96F9-B5669614CA6B}"/>
              </a:ext>
            </a:extLst>
          </p:cNvPr>
          <p:cNvSpPr txBox="1"/>
          <p:nvPr/>
        </p:nvSpPr>
        <p:spPr>
          <a:xfrm>
            <a:off x="5906102" y="3798327"/>
            <a:ext cx="62709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48" name="TextBox 45">
            <a:extLst>
              <a:ext uri="{FF2B5EF4-FFF2-40B4-BE49-F238E27FC236}">
                <a16:creationId xmlns:a16="http://schemas.microsoft.com/office/drawing/2014/main" id="{7A8711F0-8A6E-4BC0-8176-CD0B87FE87C8}"/>
              </a:ext>
            </a:extLst>
          </p:cNvPr>
          <p:cNvSpPr txBox="1"/>
          <p:nvPr/>
        </p:nvSpPr>
        <p:spPr>
          <a:xfrm>
            <a:off x="2924538" y="3067119"/>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49" name="Freeform 9">
            <a:extLst>
              <a:ext uri="{FF2B5EF4-FFF2-40B4-BE49-F238E27FC236}">
                <a16:creationId xmlns:a16="http://schemas.microsoft.com/office/drawing/2014/main" id="{3529F678-957C-4957-87B3-430C81EDD9EB}"/>
              </a:ext>
            </a:extLst>
          </p:cNvPr>
          <p:cNvSpPr>
            <a:spLocks noChangeArrowheads="1"/>
          </p:cNvSpPr>
          <p:nvPr/>
        </p:nvSpPr>
        <p:spPr bwMode="auto">
          <a:xfrm>
            <a:off x="522472" y="2719470"/>
            <a:ext cx="3236442" cy="2942543"/>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21" name="TextBox 29">
            <a:extLst>
              <a:ext uri="{FF2B5EF4-FFF2-40B4-BE49-F238E27FC236}">
                <a16:creationId xmlns:a16="http://schemas.microsoft.com/office/drawing/2014/main" id="{A03E2A1C-4743-478B-A867-725AA05FA7CE}"/>
              </a:ext>
            </a:extLst>
          </p:cNvPr>
          <p:cNvSpPr txBox="1"/>
          <p:nvPr/>
        </p:nvSpPr>
        <p:spPr>
          <a:xfrm>
            <a:off x="579134" y="3630709"/>
            <a:ext cx="3123117" cy="1015663"/>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graphicFrame>
        <p:nvGraphicFramePr>
          <p:cNvPr id="14" name="Gráfico 13"/>
          <p:cNvGraphicFramePr>
            <a:graphicFrameLocks/>
          </p:cNvGraphicFramePr>
          <p:nvPr>
            <p:extLst>
              <p:ext uri="{D42A27DB-BD31-4B8C-83A1-F6EECF244321}">
                <p14:modId xmlns:p14="http://schemas.microsoft.com/office/powerpoint/2010/main" val="380008270"/>
              </p:ext>
            </p:extLst>
          </p:nvPr>
        </p:nvGraphicFramePr>
        <p:xfrm>
          <a:off x="4969485" y="2924908"/>
          <a:ext cx="5400676"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2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6DD8D568-9528-402D-BFCA-A7F78668D179}"/>
              </a:ext>
            </a:extLst>
          </p:cNvPr>
          <p:cNvSpPr>
            <a:spLocks noChangeArrowheads="1"/>
          </p:cNvSpPr>
          <p:nvPr/>
        </p:nvSpPr>
        <p:spPr bwMode="auto">
          <a:xfrm>
            <a:off x="5310" y="395657"/>
            <a:ext cx="1561015" cy="1507799"/>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881029" y="131884"/>
            <a:ext cx="9880755" cy="2869661"/>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7">
            <a:extLst>
              <a:ext uri="{FF2B5EF4-FFF2-40B4-BE49-F238E27FC236}">
                <a16:creationId xmlns:a16="http://schemas.microsoft.com/office/drawing/2014/main" id="{D05919DA-DB46-4896-B674-224146B3BA51}"/>
              </a:ext>
            </a:extLst>
          </p:cNvPr>
          <p:cNvSpPr>
            <a:spLocks noChangeArrowheads="1"/>
          </p:cNvSpPr>
          <p:nvPr/>
        </p:nvSpPr>
        <p:spPr bwMode="auto">
          <a:xfrm>
            <a:off x="9505759" y="316024"/>
            <a:ext cx="1084590" cy="2501380"/>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6" name="Freeform 9">
            <a:extLst>
              <a:ext uri="{FF2B5EF4-FFF2-40B4-BE49-F238E27FC236}">
                <a16:creationId xmlns:a16="http://schemas.microsoft.com/office/drawing/2014/main" id="{3529F678-957C-4957-87B3-430C81EDD9EB}"/>
              </a:ext>
            </a:extLst>
          </p:cNvPr>
          <p:cNvSpPr>
            <a:spLocks noChangeArrowheads="1"/>
          </p:cNvSpPr>
          <p:nvPr/>
        </p:nvSpPr>
        <p:spPr bwMode="auto">
          <a:xfrm>
            <a:off x="172564" y="561497"/>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TextBox 45">
            <a:extLst>
              <a:ext uri="{FF2B5EF4-FFF2-40B4-BE49-F238E27FC236}">
                <a16:creationId xmlns:a16="http://schemas.microsoft.com/office/drawing/2014/main" id="{7A8711F0-8A6E-4BC0-8176-CD0B87FE87C8}"/>
              </a:ext>
            </a:extLst>
          </p:cNvPr>
          <p:cNvSpPr txBox="1"/>
          <p:nvPr/>
        </p:nvSpPr>
        <p:spPr>
          <a:xfrm>
            <a:off x="6127284" y="2252943"/>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9" name="Subtitle 2">
            <a:extLst>
              <a:ext uri="{FF2B5EF4-FFF2-40B4-BE49-F238E27FC236}">
                <a16:creationId xmlns:a16="http://schemas.microsoft.com/office/drawing/2014/main" id="{9DC74189-4BAA-4563-9537-543388EA0EB0}"/>
              </a:ext>
            </a:extLst>
          </p:cNvPr>
          <p:cNvSpPr txBox="1">
            <a:spLocks/>
          </p:cNvSpPr>
          <p:nvPr/>
        </p:nvSpPr>
        <p:spPr>
          <a:xfrm>
            <a:off x="5136578" y="273951"/>
            <a:ext cx="4321651" cy="142192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a:lnSpc>
                <a:spcPct val="90000"/>
              </a:lnSpc>
              <a:spcBef>
                <a:spcPts val="0"/>
              </a:spcBef>
            </a:pPr>
            <a:r>
              <a:rPr lang="es-CO" sz="1200" dirty="0">
                <a:solidFill>
                  <a:schemeClr val="tx1"/>
                </a:solidFill>
                <a:latin typeface="Calibri"/>
                <a:ea typeface="Calibri"/>
                <a:cs typeface="Calibri"/>
                <a:sym typeface="Calibri"/>
              </a:rPr>
              <a:t>El </a:t>
            </a:r>
            <a:r>
              <a:rPr lang="es-CO" sz="1200" dirty="0" smtClean="0">
                <a:solidFill>
                  <a:schemeClr val="tx1"/>
                </a:solidFill>
                <a:latin typeface="Calibri"/>
                <a:ea typeface="Calibri"/>
                <a:cs typeface="Calibri"/>
                <a:sym typeface="Calibri"/>
              </a:rPr>
              <a:t>78% </a:t>
            </a:r>
            <a:r>
              <a:rPr lang="es-CO" sz="1200" dirty="0">
                <a:solidFill>
                  <a:schemeClr val="tx1"/>
                </a:solidFill>
                <a:latin typeface="Calibri"/>
                <a:ea typeface="Calibri"/>
                <a:cs typeface="Calibri"/>
                <a:sym typeface="Calibri"/>
              </a:rPr>
              <a:t>de la comunicación vía telefonía celular, corresponde a las llamadas </a:t>
            </a:r>
            <a:r>
              <a:rPr lang="es-CO" sz="1200" dirty="0" smtClean="0">
                <a:solidFill>
                  <a:schemeClr val="tx1"/>
                </a:solidFill>
                <a:latin typeface="Calibri"/>
                <a:ea typeface="Calibri"/>
                <a:cs typeface="Calibri"/>
                <a:sym typeface="Calibri"/>
              </a:rPr>
              <a:t>recibidas, </a:t>
            </a:r>
            <a:r>
              <a:rPr lang="es-CO" sz="1200" dirty="0">
                <a:solidFill>
                  <a:schemeClr val="tx1"/>
                </a:solidFill>
                <a:latin typeface="Calibri"/>
                <a:ea typeface="Calibri"/>
                <a:cs typeface="Calibri"/>
                <a:sym typeface="Calibri"/>
              </a:rPr>
              <a:t>donde se brindó información tendiente a las fechas de Matrícula ordinaria estudiantes </a:t>
            </a:r>
            <a:r>
              <a:rPr lang="es-CO" sz="1200" dirty="0" smtClean="0">
                <a:solidFill>
                  <a:schemeClr val="tx1"/>
                </a:solidFill>
                <a:latin typeface="Calibri"/>
                <a:ea typeface="Calibri"/>
                <a:cs typeface="Calibri"/>
                <a:sym typeface="Calibri"/>
              </a:rPr>
              <a:t>de primer </a:t>
            </a:r>
            <a:r>
              <a:rPr lang="es-CO" sz="1200" dirty="0">
                <a:solidFill>
                  <a:schemeClr val="tx1"/>
                </a:solidFill>
                <a:latin typeface="Calibri"/>
                <a:ea typeface="Calibri"/>
                <a:cs typeface="Calibri"/>
                <a:sym typeface="Calibri"/>
              </a:rPr>
              <a:t>semestre y antiguo </a:t>
            </a:r>
            <a:r>
              <a:rPr lang="es-CO" sz="1200" dirty="0" smtClean="0">
                <a:solidFill>
                  <a:schemeClr val="tx1"/>
                </a:solidFill>
                <a:latin typeface="Calibri"/>
                <a:ea typeface="Calibri"/>
                <a:cs typeface="Calibri"/>
                <a:sym typeface="Calibri"/>
              </a:rPr>
              <a:t>del 15 al 18/feb/2023</a:t>
            </a:r>
            <a:r>
              <a:rPr lang="es-CO" sz="1200" dirty="0" smtClean="0">
                <a:solidFill>
                  <a:schemeClr val="tx1"/>
                </a:solidFill>
                <a:latin typeface="Calibri"/>
                <a:ea typeface="Calibri"/>
                <a:cs typeface="Calibri"/>
                <a:sym typeface="Calibri"/>
              </a:rPr>
              <a:t>, </a:t>
            </a:r>
            <a:r>
              <a:rPr lang="es-CO" sz="1200" dirty="0">
                <a:solidFill>
                  <a:schemeClr val="tx1"/>
                </a:solidFill>
                <a:latin typeface="Calibri"/>
                <a:ea typeface="Calibri"/>
                <a:cs typeface="Calibri"/>
                <a:sym typeface="Calibri"/>
              </a:rPr>
              <a:t>Inducción a estudiantes </a:t>
            </a:r>
            <a:r>
              <a:rPr lang="es-CO" sz="1200" dirty="0" smtClean="0">
                <a:solidFill>
                  <a:schemeClr val="tx1"/>
                </a:solidFill>
                <a:latin typeface="Calibri"/>
                <a:ea typeface="Calibri"/>
                <a:cs typeface="Calibri"/>
                <a:sym typeface="Calibri"/>
              </a:rPr>
              <a:t>nuevos (Sede</a:t>
            </a:r>
            <a:r>
              <a:rPr lang="es-CO" sz="1200" dirty="0">
                <a:solidFill>
                  <a:schemeClr val="tx1"/>
                </a:solidFill>
                <a:latin typeface="Calibri"/>
                <a:ea typeface="Calibri"/>
                <a:cs typeface="Calibri"/>
                <a:sym typeface="Calibri"/>
              </a:rPr>
              <a:t>, Subsede y Ampliaciones) </a:t>
            </a:r>
            <a:r>
              <a:rPr lang="es-CO" sz="1200" dirty="0" smtClean="0">
                <a:solidFill>
                  <a:schemeClr val="tx1"/>
                </a:solidFill>
                <a:latin typeface="Calibri"/>
                <a:ea typeface="Calibri"/>
                <a:cs typeface="Calibri"/>
                <a:sym typeface="Calibri"/>
              </a:rPr>
              <a:t>16 al 18/Feb/2023 </a:t>
            </a:r>
            <a:r>
              <a:rPr lang="es-CO" sz="1200" dirty="0" smtClean="0">
                <a:solidFill>
                  <a:schemeClr val="tx1"/>
                </a:solidFill>
                <a:latin typeface="Calibri"/>
                <a:ea typeface="Calibri"/>
                <a:cs typeface="Calibri"/>
                <a:sym typeface="Calibri"/>
              </a:rPr>
              <a:t>y </a:t>
            </a:r>
            <a:r>
              <a:rPr lang="es-CO" sz="1200" dirty="0" smtClean="0">
                <a:solidFill>
                  <a:schemeClr val="tx1"/>
                </a:solidFill>
                <a:latin typeface="Calibri"/>
                <a:ea typeface="Calibri"/>
                <a:cs typeface="Calibri"/>
                <a:sym typeface="Calibri"/>
              </a:rPr>
              <a:t>iniciación de clase (</a:t>
            </a:r>
            <a:r>
              <a:rPr lang="es-CO" sz="1200" dirty="0">
                <a:solidFill>
                  <a:schemeClr val="tx1"/>
                </a:solidFill>
                <a:latin typeface="Calibri"/>
                <a:ea typeface="Calibri"/>
                <a:cs typeface="Calibri"/>
                <a:sym typeface="Calibri"/>
              </a:rPr>
              <a:t>Todos) </a:t>
            </a:r>
            <a:r>
              <a:rPr lang="es-CO" sz="1200" dirty="0" smtClean="0">
                <a:solidFill>
                  <a:schemeClr val="tx1"/>
                </a:solidFill>
                <a:latin typeface="Calibri"/>
                <a:ea typeface="Calibri"/>
                <a:cs typeface="Calibri"/>
                <a:sym typeface="Calibri"/>
              </a:rPr>
              <a:t>06/Feb/2023.</a:t>
            </a:r>
            <a:endParaRPr lang="es-CO" sz="1200" dirty="0" smtClean="0">
              <a:solidFill>
                <a:schemeClr val="tx1"/>
              </a:solidFill>
              <a:latin typeface="Calibri"/>
              <a:ea typeface="Calibri"/>
              <a:cs typeface="Calibri"/>
              <a:sym typeface="Calibri"/>
            </a:endParaRPr>
          </a:p>
          <a:p>
            <a:pPr lvl="0" algn="just">
              <a:lnSpc>
                <a:spcPct val="90000"/>
              </a:lnSpc>
              <a:spcBef>
                <a:spcPts val="0"/>
              </a:spcBef>
            </a:pPr>
            <a:endParaRPr lang="es-CO" sz="1200" dirty="0">
              <a:solidFill>
                <a:schemeClr val="tx1"/>
              </a:solidFill>
              <a:latin typeface="Calibri"/>
              <a:ea typeface="Calibri"/>
              <a:cs typeface="Calibri"/>
              <a:sym typeface="Calibri"/>
            </a:endParaRPr>
          </a:p>
          <a:p>
            <a:pPr lvl="0" algn="just">
              <a:lnSpc>
                <a:spcPct val="90000"/>
              </a:lnSpc>
              <a:spcBef>
                <a:spcPts val="0"/>
              </a:spcBef>
            </a:pPr>
            <a:r>
              <a:rPr lang="es-CO" sz="1200" dirty="0" smtClean="0">
                <a:solidFill>
                  <a:schemeClr val="tx1"/>
                </a:solidFill>
                <a:latin typeface="Calibri"/>
                <a:ea typeface="Calibri"/>
                <a:cs typeface="Calibri"/>
                <a:sym typeface="Calibri"/>
              </a:rPr>
              <a:t> </a:t>
            </a:r>
            <a:endParaRPr lang="es-ES" sz="1200" i="0" u="none" strike="noStrike" cap="none" dirty="0">
              <a:solidFill>
                <a:schemeClr val="tx1"/>
              </a:solidFill>
              <a:latin typeface="Calibri"/>
              <a:ea typeface="Calibri"/>
              <a:cs typeface="Calibri"/>
              <a:sym typeface="Calibri"/>
            </a:endParaRPr>
          </a:p>
        </p:txBody>
      </p:sp>
      <p:sp>
        <p:nvSpPr>
          <p:cNvPr id="11" name="TextBox 44">
            <a:extLst>
              <a:ext uri="{FF2B5EF4-FFF2-40B4-BE49-F238E27FC236}">
                <a16:creationId xmlns:a16="http://schemas.microsoft.com/office/drawing/2014/main" id="{0426DBF9-95AF-404A-9BEC-DA4CD7468B5E}"/>
              </a:ext>
            </a:extLst>
          </p:cNvPr>
          <p:cNvSpPr txBox="1"/>
          <p:nvPr/>
        </p:nvSpPr>
        <p:spPr>
          <a:xfrm>
            <a:off x="487807" y="712211"/>
            <a:ext cx="55496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B</a:t>
            </a:r>
          </a:p>
        </p:txBody>
      </p:sp>
      <p:sp>
        <p:nvSpPr>
          <p:cNvPr id="15" name="Freeform 11">
            <a:extLst>
              <a:ext uri="{FF2B5EF4-FFF2-40B4-BE49-F238E27FC236}">
                <a16:creationId xmlns:a16="http://schemas.microsoft.com/office/drawing/2014/main" id="{DF8D4B28-B349-4FE6-9944-1158E9E01977}"/>
              </a:ext>
            </a:extLst>
          </p:cNvPr>
          <p:cNvSpPr>
            <a:spLocks noChangeArrowheads="1"/>
          </p:cNvSpPr>
          <p:nvPr/>
        </p:nvSpPr>
        <p:spPr bwMode="auto">
          <a:xfrm>
            <a:off x="910756" y="3142492"/>
            <a:ext cx="9851028" cy="2757145"/>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6" name="Freeform 12">
            <a:extLst>
              <a:ext uri="{FF2B5EF4-FFF2-40B4-BE49-F238E27FC236}">
                <a16:creationId xmlns:a16="http://schemas.microsoft.com/office/drawing/2014/main" id="{ACA7DAB3-9321-46FB-8863-014B47301487}"/>
              </a:ext>
            </a:extLst>
          </p:cNvPr>
          <p:cNvSpPr>
            <a:spLocks noChangeArrowheads="1"/>
          </p:cNvSpPr>
          <p:nvPr/>
        </p:nvSpPr>
        <p:spPr bwMode="auto">
          <a:xfrm>
            <a:off x="9505759" y="3314700"/>
            <a:ext cx="1084590" cy="2461846"/>
          </a:xfrm>
          <a:custGeom>
            <a:avLst/>
            <a:gdLst>
              <a:gd name="T0" fmla="*/ 779 w 1014"/>
              <a:gd name="T1" fmla="*/ 1525 h 3051"/>
              <a:gd name="T2" fmla="*/ 0 w 1014"/>
              <a:gd name="T3" fmla="*/ 3050 h 3051"/>
              <a:gd name="T4" fmla="*/ 235 w 1014"/>
              <a:gd name="T5" fmla="*/ 3050 h 3051"/>
              <a:gd name="T6" fmla="*/ 1013 w 1014"/>
              <a:gd name="T7" fmla="*/ 1525 h 3051"/>
              <a:gd name="T8" fmla="*/ 235 w 1014"/>
              <a:gd name="T9" fmla="*/ 0 h 3051"/>
              <a:gd name="T10" fmla="*/ 0 w 1014"/>
              <a:gd name="T11" fmla="*/ 0 h 3051"/>
              <a:gd name="T12" fmla="*/ 779 w 1014"/>
              <a:gd name="T13" fmla="*/ 1525 h 3051"/>
            </a:gdLst>
            <a:ahLst/>
            <a:cxnLst>
              <a:cxn ang="0">
                <a:pos x="T0" y="T1"/>
              </a:cxn>
              <a:cxn ang="0">
                <a:pos x="T2" y="T3"/>
              </a:cxn>
              <a:cxn ang="0">
                <a:pos x="T4" y="T5"/>
              </a:cxn>
              <a:cxn ang="0">
                <a:pos x="T6" y="T7"/>
              </a:cxn>
              <a:cxn ang="0">
                <a:pos x="T8" y="T9"/>
              </a:cxn>
              <a:cxn ang="0">
                <a:pos x="T10" y="T11"/>
              </a:cxn>
              <a:cxn ang="0">
                <a:pos x="T12" y="T13"/>
              </a:cxn>
            </a:cxnLst>
            <a:rect l="0" t="0" r="r" b="b"/>
            <a:pathLst>
              <a:path w="1014" h="3051">
                <a:moveTo>
                  <a:pt x="779" y="1525"/>
                </a:moveTo>
                <a:lnTo>
                  <a:pt x="0" y="3050"/>
                </a:lnTo>
                <a:lnTo>
                  <a:pt x="235" y="3050"/>
                </a:lnTo>
                <a:lnTo>
                  <a:pt x="1013" y="1525"/>
                </a:lnTo>
                <a:lnTo>
                  <a:pt x="235" y="0"/>
                </a:lnTo>
                <a:lnTo>
                  <a:pt x="0" y="0"/>
                </a:lnTo>
                <a:lnTo>
                  <a:pt x="779" y="1525"/>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7" name="Freeform 13">
            <a:extLst>
              <a:ext uri="{FF2B5EF4-FFF2-40B4-BE49-F238E27FC236}">
                <a16:creationId xmlns:a16="http://schemas.microsoft.com/office/drawing/2014/main" id="{33B24E21-14DA-4E1D-9189-738A452658B8}"/>
              </a:ext>
            </a:extLst>
          </p:cNvPr>
          <p:cNvSpPr>
            <a:spLocks noChangeArrowheads="1"/>
          </p:cNvSpPr>
          <p:nvPr/>
        </p:nvSpPr>
        <p:spPr bwMode="auto">
          <a:xfrm>
            <a:off x="-11965" y="3072941"/>
            <a:ext cx="1648628" cy="1696754"/>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8" name="Freeform 14">
            <a:extLst>
              <a:ext uri="{FF2B5EF4-FFF2-40B4-BE49-F238E27FC236}">
                <a16:creationId xmlns:a16="http://schemas.microsoft.com/office/drawing/2014/main" id="{633D2021-5E31-4A8D-9E79-616FC4ECD106}"/>
              </a:ext>
            </a:extLst>
          </p:cNvPr>
          <p:cNvSpPr>
            <a:spLocks noChangeArrowheads="1"/>
          </p:cNvSpPr>
          <p:nvPr/>
        </p:nvSpPr>
        <p:spPr bwMode="auto">
          <a:xfrm>
            <a:off x="162761" y="3247144"/>
            <a:ext cx="1308035" cy="1311893"/>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9" name="Subtitle 2">
            <a:extLst>
              <a:ext uri="{FF2B5EF4-FFF2-40B4-BE49-F238E27FC236}">
                <a16:creationId xmlns:a16="http://schemas.microsoft.com/office/drawing/2014/main" id="{D996E38B-E139-40AA-A0C5-04F7A4FAE2C5}"/>
              </a:ext>
            </a:extLst>
          </p:cNvPr>
          <p:cNvSpPr txBox="1">
            <a:spLocks/>
          </p:cNvSpPr>
          <p:nvPr/>
        </p:nvSpPr>
        <p:spPr>
          <a:xfrm>
            <a:off x="5293049" y="3428110"/>
            <a:ext cx="4165600" cy="7232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defTabSz="914400">
              <a:lnSpc>
                <a:spcPct val="100000"/>
              </a:lnSpc>
              <a:spcBef>
                <a:spcPts val="0"/>
              </a:spcBef>
            </a:pPr>
            <a:r>
              <a:rPr lang="es-CO" sz="1100" kern="0" dirty="0">
                <a:solidFill>
                  <a:srgbClr val="000000"/>
                </a:solidFill>
                <a:latin typeface="Arial" panose="020B0604020202020204" pitchFamily="34" charset="0"/>
                <a:cs typeface="Arial" panose="020B0604020202020204" pitchFamily="34" charset="0"/>
              </a:rPr>
              <a:t>Se evidencia en el mes de </a:t>
            </a:r>
            <a:r>
              <a:rPr lang="es-CO" sz="1100" kern="0" dirty="0" smtClean="0">
                <a:solidFill>
                  <a:srgbClr val="000000"/>
                </a:solidFill>
                <a:latin typeface="Arial" panose="020B0604020202020204" pitchFamily="34" charset="0"/>
                <a:cs typeface="Arial" panose="020B0604020202020204" pitchFamily="34" charset="0"/>
              </a:rPr>
              <a:t>febrero en </a:t>
            </a:r>
            <a:r>
              <a:rPr lang="es-CO" sz="1100" kern="0" dirty="0">
                <a:solidFill>
                  <a:srgbClr val="000000"/>
                </a:solidFill>
                <a:latin typeface="Arial" panose="020B0604020202020204" pitchFamily="34" charset="0"/>
                <a:cs typeface="Arial" panose="020B0604020202020204" pitchFamily="34" charset="0"/>
              </a:rPr>
              <a:t>los correo electrónicos institucionales </a:t>
            </a:r>
            <a:r>
              <a:rPr lang="es-CO" sz="1100" u="sng" kern="0" dirty="0">
                <a:solidFill>
                  <a:srgbClr val="000000"/>
                </a:solidFill>
                <a:latin typeface="Arial" panose="020B0604020202020204" pitchFamily="34" charset="0"/>
                <a:cs typeface="Arial" panose="020B0604020202020204" pitchFamily="34" charset="0"/>
                <a:hlinkClick r:id="rId2"/>
              </a:rPr>
              <a:t>atencionalusuario@itp.edu.co</a:t>
            </a:r>
            <a:r>
              <a:rPr lang="es-CO" sz="1100" kern="0" dirty="0">
                <a:solidFill>
                  <a:srgbClr val="000000"/>
                </a:solidFill>
                <a:latin typeface="Arial" panose="020B0604020202020204" pitchFamily="34" charset="0"/>
                <a:cs typeface="Arial" panose="020B0604020202020204" pitchFamily="34" charset="0"/>
              </a:rPr>
              <a:t> se recibieron </a:t>
            </a:r>
            <a:r>
              <a:rPr lang="es-CO" sz="1100" kern="0" dirty="0" smtClean="0">
                <a:solidFill>
                  <a:srgbClr val="000000"/>
                </a:solidFill>
                <a:latin typeface="Arial" panose="020B0604020202020204" pitchFamily="34" charset="0"/>
                <a:cs typeface="Arial" panose="020B0604020202020204" pitchFamily="34" charset="0"/>
              </a:rPr>
              <a:t>209 </a:t>
            </a:r>
            <a:r>
              <a:rPr lang="es-CO" sz="1100" kern="0" dirty="0">
                <a:solidFill>
                  <a:srgbClr val="000000"/>
                </a:solidFill>
                <a:latin typeface="Arial" panose="020B0604020202020204" pitchFamily="34" charset="0"/>
                <a:cs typeface="Arial" panose="020B0604020202020204" pitchFamily="34" charset="0"/>
              </a:rPr>
              <a:t>PQRSD y en </a:t>
            </a:r>
            <a:r>
              <a:rPr lang="es-CO" sz="1100" u="sng" kern="0" dirty="0">
                <a:solidFill>
                  <a:srgbClr val="000000"/>
                </a:solidFill>
                <a:latin typeface="Arial" panose="020B0604020202020204" pitchFamily="34" charset="0"/>
                <a:cs typeface="Arial" panose="020B0604020202020204" pitchFamily="34" charset="0"/>
                <a:hlinkClick r:id="rId3"/>
              </a:rPr>
              <a:t>notificacionesjudiciales@itp.edu.co</a:t>
            </a:r>
            <a:r>
              <a:rPr lang="es-CO" sz="1100" kern="0" dirty="0">
                <a:solidFill>
                  <a:srgbClr val="000000"/>
                </a:solidFill>
                <a:latin typeface="Arial" panose="020B0604020202020204" pitchFamily="34" charset="0"/>
                <a:cs typeface="Arial" panose="020B0604020202020204" pitchFamily="34" charset="0"/>
              </a:rPr>
              <a:t>  se </a:t>
            </a:r>
            <a:r>
              <a:rPr lang="es-CO" sz="1100" kern="0" dirty="0" smtClean="0">
                <a:solidFill>
                  <a:srgbClr val="000000"/>
                </a:solidFill>
                <a:latin typeface="Arial" panose="020B0604020202020204" pitchFamily="34" charset="0"/>
                <a:cs typeface="Arial" panose="020B0604020202020204" pitchFamily="34" charset="0"/>
              </a:rPr>
              <a:t>registro 1 </a:t>
            </a:r>
            <a:r>
              <a:rPr lang="es-CO" sz="1100" kern="0" dirty="0">
                <a:solidFill>
                  <a:srgbClr val="000000"/>
                </a:solidFill>
                <a:latin typeface="Arial" panose="020B0604020202020204" pitchFamily="34" charset="0"/>
                <a:cs typeface="Arial" panose="020B0604020202020204" pitchFamily="34" charset="0"/>
              </a:rPr>
              <a:t>PQRSD así: Notificación derecho de </a:t>
            </a:r>
            <a:r>
              <a:rPr lang="es-CO" sz="1100" kern="0" dirty="0" smtClean="0">
                <a:solidFill>
                  <a:srgbClr val="000000"/>
                </a:solidFill>
                <a:latin typeface="Arial" panose="020B0604020202020204" pitchFamily="34" charset="0"/>
                <a:cs typeface="Arial" panose="020B0604020202020204" pitchFamily="34" charset="0"/>
              </a:rPr>
              <a:t>petición.</a:t>
            </a:r>
            <a:endParaRPr lang="es-CO" sz="1250" dirty="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Box 46">
            <a:extLst>
              <a:ext uri="{FF2B5EF4-FFF2-40B4-BE49-F238E27FC236}">
                <a16:creationId xmlns:a16="http://schemas.microsoft.com/office/drawing/2014/main" id="{4794AFEB-6C89-4E53-96F9-B5669614CA6B}"/>
              </a:ext>
            </a:extLst>
          </p:cNvPr>
          <p:cNvSpPr txBox="1"/>
          <p:nvPr/>
        </p:nvSpPr>
        <p:spPr>
          <a:xfrm>
            <a:off x="322990" y="3469239"/>
            <a:ext cx="912975" cy="784830"/>
          </a:xfrm>
          <a:prstGeom prst="rect">
            <a:avLst/>
          </a:prstGeom>
          <a:noFill/>
        </p:spPr>
        <p:txBody>
          <a:bodyPr wrap="squar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pic>
        <p:nvPicPr>
          <p:cNvPr id="8" name="Imagen 7"/>
          <p:cNvPicPr>
            <a:picLocks noChangeAspect="1"/>
          </p:cNvPicPr>
          <p:nvPr/>
        </p:nvPicPr>
        <p:blipFill>
          <a:blip r:embed="rId4"/>
          <a:stretch>
            <a:fillRect/>
          </a:stretch>
        </p:blipFill>
        <p:spPr>
          <a:xfrm>
            <a:off x="5407886" y="1513116"/>
            <a:ext cx="3935925" cy="1063067"/>
          </a:xfrm>
          <a:prstGeom prst="rect">
            <a:avLst/>
          </a:prstGeom>
        </p:spPr>
      </p:pic>
      <p:graphicFrame>
        <p:nvGraphicFramePr>
          <p:cNvPr id="21" name="Gráfico 20"/>
          <p:cNvGraphicFramePr>
            <a:graphicFrameLocks/>
          </p:cNvGraphicFramePr>
          <p:nvPr>
            <p:extLst>
              <p:ext uri="{D42A27DB-BD31-4B8C-83A1-F6EECF244321}">
                <p14:modId xmlns:p14="http://schemas.microsoft.com/office/powerpoint/2010/main" val="1809209049"/>
              </p:ext>
            </p:extLst>
          </p:nvPr>
        </p:nvGraphicFramePr>
        <p:xfrm>
          <a:off x="955811" y="293678"/>
          <a:ext cx="4638674" cy="2124075"/>
        </p:xfrm>
        <a:graphic>
          <a:graphicData uri="http://schemas.openxmlformats.org/drawingml/2006/chart">
            <c:chart xmlns:c="http://schemas.openxmlformats.org/drawingml/2006/chart" xmlns:r="http://schemas.openxmlformats.org/officeDocument/2006/relationships" r:id="rId5"/>
          </a:graphicData>
        </a:graphic>
      </p:graphicFrame>
      <p:pic>
        <p:nvPicPr>
          <p:cNvPr id="13" name="Imagen 12"/>
          <p:cNvPicPr>
            <a:picLocks noChangeAspect="1"/>
          </p:cNvPicPr>
          <p:nvPr/>
        </p:nvPicPr>
        <p:blipFill>
          <a:blip r:embed="rId6"/>
          <a:stretch>
            <a:fillRect/>
          </a:stretch>
        </p:blipFill>
        <p:spPr>
          <a:xfrm>
            <a:off x="5393809" y="4492869"/>
            <a:ext cx="4291573" cy="745939"/>
          </a:xfrm>
          <a:prstGeom prst="rect">
            <a:avLst/>
          </a:prstGeom>
        </p:spPr>
      </p:pic>
      <p:graphicFrame>
        <p:nvGraphicFramePr>
          <p:cNvPr id="22" name="Gráfico 21"/>
          <p:cNvGraphicFramePr>
            <a:graphicFrameLocks/>
          </p:cNvGraphicFramePr>
          <p:nvPr>
            <p:extLst>
              <p:ext uri="{D42A27DB-BD31-4B8C-83A1-F6EECF244321}">
                <p14:modId xmlns:p14="http://schemas.microsoft.com/office/powerpoint/2010/main" val="1313974154"/>
              </p:ext>
            </p:extLst>
          </p:nvPr>
        </p:nvGraphicFramePr>
        <p:xfrm>
          <a:off x="980582" y="3282013"/>
          <a:ext cx="4343401" cy="236220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4264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a:extLst>
              <a:ext uri="{FF2B5EF4-FFF2-40B4-BE49-F238E27FC236}">
                <a16:creationId xmlns:a16="http://schemas.microsoft.com/office/drawing/2014/main" id="{CBE94ECF-D8EB-43AB-9E04-F7BAFD2CA675}"/>
              </a:ext>
            </a:extLst>
          </p:cNvPr>
          <p:cNvSpPr txBox="1"/>
          <p:nvPr/>
        </p:nvSpPr>
        <p:spPr>
          <a:xfrm>
            <a:off x="1147876" y="265309"/>
            <a:ext cx="8901288" cy="707886"/>
          </a:xfrm>
          <a:prstGeom prst="rect">
            <a:avLst/>
          </a:prstGeom>
          <a:noFill/>
        </p:spPr>
        <p:txBody>
          <a:bodyPr wrap="square" rtlCol="0">
            <a:spAutoFit/>
          </a:bodyPr>
          <a:lstStyle/>
          <a:p>
            <a:pPr algn="ctr">
              <a:buClr>
                <a:schemeClr val="lt1"/>
              </a:buClr>
              <a:buSzPts val="1800"/>
              <a:buFont typeface="Calibri"/>
              <a:buNone/>
            </a:pPr>
            <a:r>
              <a:rPr lang="es-ES" sz="2000" b="1" dirty="0" smtClean="0">
                <a:solidFill>
                  <a:schemeClr val="tx1"/>
                </a:solidFill>
                <a:latin typeface="+mn-lt"/>
                <a:ea typeface="Calibri"/>
                <a:cs typeface="Calibri"/>
                <a:sym typeface="Calibri"/>
              </a:rPr>
              <a:t>PQRSD </a:t>
            </a:r>
          </a:p>
          <a:p>
            <a:pPr algn="ctr">
              <a:buClr>
                <a:schemeClr val="lt1"/>
              </a:buClr>
              <a:buSzPts val="1800"/>
              <a:buFont typeface="Calibri"/>
              <a:buNone/>
            </a:pPr>
            <a:r>
              <a:rPr lang="es-ES" sz="2000" b="1" dirty="0" smtClean="0">
                <a:solidFill>
                  <a:schemeClr val="tx1"/>
                </a:solidFill>
                <a:latin typeface="+mn-lt"/>
                <a:ea typeface="Calibri"/>
                <a:cs typeface="Calibri"/>
                <a:sym typeface="Calibri"/>
              </a:rPr>
              <a:t>recibidas por modalidad de petición  </a:t>
            </a:r>
            <a:endParaRPr lang="es-ES" sz="2000" b="1" dirty="0">
              <a:solidFill>
                <a:schemeClr val="tx1"/>
              </a:solidFill>
              <a:latin typeface="+mn-lt"/>
              <a:ea typeface="Calibri"/>
              <a:cs typeface="Calibri"/>
              <a:sym typeface="Calibri"/>
            </a:endParaRPr>
          </a:p>
        </p:txBody>
      </p:sp>
      <p:grpSp>
        <p:nvGrpSpPr>
          <p:cNvPr id="22" name="Grupo 21"/>
          <p:cNvGrpSpPr/>
          <p:nvPr/>
        </p:nvGrpSpPr>
        <p:grpSpPr>
          <a:xfrm>
            <a:off x="455641" y="1134741"/>
            <a:ext cx="3287160" cy="1716761"/>
            <a:chOff x="780907" y="1917832"/>
            <a:chExt cx="3287160" cy="1716761"/>
          </a:xfrm>
        </p:grpSpPr>
        <p:sp>
          <p:nvSpPr>
            <p:cNvPr id="2" name="Freeform 1">
              <a:extLst>
                <a:ext uri="{FF2B5EF4-FFF2-40B4-BE49-F238E27FC236}">
                  <a16:creationId xmlns:a16="http://schemas.microsoft.com/office/drawing/2014/main" id="{ACC54A79-6517-4AD0-A7EF-0568FBC5D159}"/>
                </a:ext>
              </a:extLst>
            </p:cNvPr>
            <p:cNvSpPr>
              <a:spLocks noChangeArrowheads="1"/>
            </p:cNvSpPr>
            <p:nvPr/>
          </p:nvSpPr>
          <p:spPr bwMode="auto">
            <a:xfrm>
              <a:off x="1659163" y="1917832"/>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 name="Freeform 3">
              <a:extLst>
                <a:ext uri="{FF2B5EF4-FFF2-40B4-BE49-F238E27FC236}">
                  <a16:creationId xmlns:a16="http://schemas.microsoft.com/office/drawing/2014/main" id="{B5A2E50C-38B2-4E39-B969-A9AC3BC4E937}"/>
                </a:ext>
              </a:extLst>
            </p:cNvPr>
            <p:cNvSpPr>
              <a:spLocks noChangeArrowheads="1"/>
            </p:cNvSpPr>
            <p:nvPr/>
          </p:nvSpPr>
          <p:spPr bwMode="auto">
            <a:xfrm>
              <a:off x="780907" y="1950359"/>
              <a:ext cx="878256" cy="1168841"/>
            </a:xfrm>
            <a:custGeom>
              <a:avLst/>
              <a:gdLst>
                <a:gd name="T0" fmla="*/ 1785 w 1786"/>
                <a:gd name="T1" fmla="*/ 2218 h 2379"/>
                <a:gd name="T2" fmla="*/ 1785 w 1786"/>
                <a:gd name="T3" fmla="*/ 2218 h 2379"/>
                <a:gd name="T4" fmla="*/ 1189 w 1786"/>
                <a:gd name="T5" fmla="*/ 2378 h 2379"/>
                <a:gd name="T6" fmla="*/ 1189 w 1786"/>
                <a:gd name="T7" fmla="*/ 2378 h 2379"/>
                <a:gd name="T8" fmla="*/ 0 w 1786"/>
                <a:gd name="T9" fmla="*/ 1189 h 2379"/>
                <a:gd name="T10" fmla="*/ 0 w 1786"/>
                <a:gd name="T11" fmla="*/ 1189 h 2379"/>
                <a:gd name="T12" fmla="*/ 1189 w 1786"/>
                <a:gd name="T13" fmla="*/ 0 h 2379"/>
                <a:gd name="T14" fmla="*/ 1189 w 1786"/>
                <a:gd name="T15" fmla="*/ 0 h 2379"/>
                <a:gd name="T16" fmla="*/ 1785 w 1786"/>
                <a:gd name="T17" fmla="*/ 160 h 2379"/>
                <a:gd name="T18" fmla="*/ 1785 w 1786"/>
                <a:gd name="T19" fmla="*/ 221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6" h="2379">
                  <a:moveTo>
                    <a:pt x="1785" y="2218"/>
                  </a:moveTo>
                  <a:lnTo>
                    <a:pt x="1785" y="2218"/>
                  </a:lnTo>
                  <a:cubicBezTo>
                    <a:pt x="1612" y="2316"/>
                    <a:pt x="1403" y="2378"/>
                    <a:pt x="1189" y="2378"/>
                  </a:cubicBezTo>
                  <a:lnTo>
                    <a:pt x="1189" y="2378"/>
                  </a:lnTo>
                  <a:cubicBezTo>
                    <a:pt x="532" y="2378"/>
                    <a:pt x="0" y="1846"/>
                    <a:pt x="0" y="1189"/>
                  </a:cubicBezTo>
                  <a:lnTo>
                    <a:pt x="0" y="1189"/>
                  </a:lnTo>
                  <a:cubicBezTo>
                    <a:pt x="0" y="532"/>
                    <a:pt x="532" y="0"/>
                    <a:pt x="1189" y="0"/>
                  </a:cubicBezTo>
                  <a:lnTo>
                    <a:pt x="1189" y="0"/>
                  </a:lnTo>
                  <a:cubicBezTo>
                    <a:pt x="1406" y="0"/>
                    <a:pt x="1610" y="59"/>
                    <a:pt x="1785" y="160"/>
                  </a:cubicBezTo>
                  <a:lnTo>
                    <a:pt x="1785" y="2218"/>
                  </a:lnTo>
                </a:path>
              </a:pathLst>
            </a:custGeom>
            <a:solidFill>
              <a:schemeClr val="accent1"/>
            </a:solidFill>
            <a:ln>
              <a:noFill/>
            </a:ln>
            <a:effectLst/>
          </p:spPr>
          <p:txBody>
            <a:bodyPr wrap="none" anchor="ctr"/>
            <a:lstStyle/>
            <a:p>
              <a:endParaRPr lang="en-US" sz="3266" dirty="0">
                <a:latin typeface="Open Sans Light" panose="020B0306030504020204" pitchFamily="34" charset="0"/>
              </a:endParaRPr>
            </a:p>
          </p:txBody>
        </p:sp>
        <p:sp>
          <p:nvSpPr>
            <p:cNvPr id="16" name="TextBox 19">
              <a:extLst>
                <a:ext uri="{FF2B5EF4-FFF2-40B4-BE49-F238E27FC236}">
                  <a16:creationId xmlns:a16="http://schemas.microsoft.com/office/drawing/2014/main" id="{CABB8CDE-52B6-4869-943A-E9A31A1A0B9F}"/>
                </a:ext>
              </a:extLst>
            </p:cNvPr>
            <p:cNvSpPr txBox="1"/>
            <p:nvPr/>
          </p:nvSpPr>
          <p:spPr>
            <a:xfrm>
              <a:off x="1027491" y="2199131"/>
              <a:ext cx="505268" cy="1154162"/>
            </a:xfrm>
            <a:prstGeom prst="rect">
              <a:avLst/>
            </a:prstGeom>
            <a:noFill/>
          </p:spPr>
          <p:txBody>
            <a:bodyPr wrap="none" rtlCol="0" anchor="ctr">
              <a:spAutoFit/>
            </a:bodyPr>
            <a:lstStyle/>
            <a:p>
              <a:pPr algn="r"/>
              <a:r>
                <a:rPr lang="en-US" sz="6900" b="1" dirty="0">
                  <a:solidFill>
                    <a:schemeClr val="accent1">
                      <a:lumMod val="50000"/>
                    </a:schemeClr>
                  </a:solidFill>
                  <a:latin typeface="Poppins SemiBold" pitchFamily="2" charset="77"/>
                  <a:ea typeface="League Spartan" charset="0"/>
                  <a:cs typeface="Poppins SemiBold" pitchFamily="2" charset="77"/>
                </a:rPr>
                <a:t>1</a:t>
              </a:r>
            </a:p>
          </p:txBody>
        </p:sp>
        <p:sp>
          <p:nvSpPr>
            <p:cNvPr id="23" name="Subtitle 2">
              <a:extLst>
                <a:ext uri="{FF2B5EF4-FFF2-40B4-BE49-F238E27FC236}">
                  <a16:creationId xmlns:a16="http://schemas.microsoft.com/office/drawing/2014/main" id="{17E8788B-BB4B-4B6B-90BC-C204B2AAD379}"/>
                </a:ext>
              </a:extLst>
            </p:cNvPr>
            <p:cNvSpPr txBox="1">
              <a:spLocks/>
            </p:cNvSpPr>
            <p:nvPr/>
          </p:nvSpPr>
          <p:spPr>
            <a:xfrm>
              <a:off x="1938930" y="2532709"/>
              <a:ext cx="1854658" cy="8771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r>
                <a:rPr lang="es-CO" sz="1400" b="1" kern="0" dirty="0" smtClean="0">
                  <a:solidFill>
                    <a:schemeClr val="tx1"/>
                  </a:solidFill>
                  <a:latin typeface="Calibri"/>
                  <a:ea typeface="Calibri"/>
                  <a:cs typeface="Calibri"/>
                  <a:sym typeface="Calibri"/>
                </a:rPr>
                <a:t>INFORMACION</a:t>
              </a:r>
            </a:p>
            <a:p>
              <a:pPr lvl="0" defTabSz="914400">
                <a:lnSpc>
                  <a:spcPct val="90000"/>
                </a:lnSpc>
                <a:spcBef>
                  <a:spcPts val="0"/>
                </a:spcBef>
                <a:buClrTx/>
                <a:defRPr/>
              </a:pPr>
              <a:r>
                <a:rPr kumimoji="0" lang="es-CO" sz="1600" b="1" i="0" u="none" strike="noStrike" kern="0" cap="none" spc="0" normalizeH="0" baseline="0" noProof="0" dirty="0" smtClean="0">
                  <a:ln>
                    <a:noFill/>
                  </a:ln>
                  <a:solidFill>
                    <a:schemeClr val="tx1"/>
                  </a:solidFill>
                  <a:effectLst/>
                  <a:uLnTx/>
                  <a:uFillTx/>
                  <a:latin typeface="Calibri"/>
                  <a:ea typeface="Calibri"/>
                  <a:cs typeface="Calibri"/>
                  <a:sym typeface="Calibri"/>
                </a:rPr>
                <a:t>10</a:t>
              </a:r>
              <a:endParaRPr kumimoji="0" lang="es-CO" sz="1600" b="1" i="0" u="none" strike="noStrike" kern="0" cap="none" spc="0" normalizeH="0" baseline="0" noProof="0" dirty="0" smtClean="0">
                <a:ln>
                  <a:noFill/>
                </a:ln>
                <a:solidFill>
                  <a:schemeClr val="tx1"/>
                </a:solidFill>
                <a:effectLst/>
                <a:uLnTx/>
                <a:uFillTx/>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6%</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sp>
        <p:nvSpPr>
          <p:cNvPr id="10" name="Freeform 4">
            <a:extLst>
              <a:ext uri="{FF2B5EF4-FFF2-40B4-BE49-F238E27FC236}">
                <a16:creationId xmlns:a16="http://schemas.microsoft.com/office/drawing/2014/main" id="{47EE9595-8053-4D3F-B95C-8C3F830BD37D}"/>
              </a:ext>
            </a:extLst>
          </p:cNvPr>
          <p:cNvSpPr>
            <a:spLocks noChangeArrowheads="1"/>
          </p:cNvSpPr>
          <p:nvPr/>
        </p:nvSpPr>
        <p:spPr bwMode="auto">
          <a:xfrm>
            <a:off x="4610241" y="1169669"/>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6">
            <a:extLst>
              <a:ext uri="{FF2B5EF4-FFF2-40B4-BE49-F238E27FC236}">
                <a16:creationId xmlns:a16="http://schemas.microsoft.com/office/drawing/2014/main" id="{0493ED3D-50FF-4D52-8C34-6A1D5377D4FD}"/>
              </a:ext>
            </a:extLst>
          </p:cNvPr>
          <p:cNvSpPr>
            <a:spLocks noChangeArrowheads="1"/>
          </p:cNvSpPr>
          <p:nvPr/>
        </p:nvSpPr>
        <p:spPr bwMode="auto">
          <a:xfrm>
            <a:off x="4022568" y="1355371"/>
            <a:ext cx="587672" cy="1175345"/>
          </a:xfrm>
          <a:custGeom>
            <a:avLst/>
            <a:gdLst>
              <a:gd name="T0" fmla="*/ 1194 w 1195"/>
              <a:gd name="T1" fmla="*/ 2388 h 2389"/>
              <a:gd name="T2" fmla="*/ 1194 w 1195"/>
              <a:gd name="T3" fmla="*/ 2388 h 2389"/>
              <a:gd name="T4" fmla="*/ 0 w 1195"/>
              <a:gd name="T5" fmla="*/ 1194 h 2389"/>
              <a:gd name="T6" fmla="*/ 0 w 1195"/>
              <a:gd name="T7" fmla="*/ 1194 h 2389"/>
              <a:gd name="T8" fmla="*/ 1194 w 1195"/>
              <a:gd name="T9" fmla="*/ 0 h 2389"/>
              <a:gd name="T10" fmla="*/ 1194 w 1195"/>
              <a:gd name="T11" fmla="*/ 2388 h 2389"/>
            </a:gdLst>
            <a:ahLst/>
            <a:cxnLst>
              <a:cxn ang="0">
                <a:pos x="T0" y="T1"/>
              </a:cxn>
              <a:cxn ang="0">
                <a:pos x="T2" y="T3"/>
              </a:cxn>
              <a:cxn ang="0">
                <a:pos x="T4" y="T5"/>
              </a:cxn>
              <a:cxn ang="0">
                <a:pos x="T6" y="T7"/>
              </a:cxn>
              <a:cxn ang="0">
                <a:pos x="T8" y="T9"/>
              </a:cxn>
              <a:cxn ang="0">
                <a:pos x="T10" y="T11"/>
              </a:cxn>
            </a:cxnLst>
            <a:rect l="0" t="0" r="r" b="b"/>
            <a:pathLst>
              <a:path w="1195" h="2389">
                <a:moveTo>
                  <a:pt x="1194" y="2388"/>
                </a:moveTo>
                <a:lnTo>
                  <a:pt x="1194" y="2388"/>
                </a:lnTo>
                <a:cubicBezTo>
                  <a:pt x="535" y="2388"/>
                  <a:pt x="0" y="1853"/>
                  <a:pt x="0" y="1194"/>
                </a:cubicBezTo>
                <a:lnTo>
                  <a:pt x="0" y="1194"/>
                </a:lnTo>
                <a:cubicBezTo>
                  <a:pt x="0" y="535"/>
                  <a:pt x="535" y="0"/>
                  <a:pt x="1194" y="0"/>
                </a:cubicBezTo>
                <a:lnTo>
                  <a:pt x="1194" y="2388"/>
                </a:lnTo>
              </a:path>
            </a:pathLst>
          </a:custGeom>
          <a:solidFill>
            <a:schemeClr val="accent2"/>
          </a:solidFill>
          <a:ln>
            <a:noFill/>
          </a:ln>
          <a:effectLst/>
        </p:spPr>
        <p:txBody>
          <a:bodyPr wrap="none" anchor="ctr"/>
          <a:lstStyle/>
          <a:p>
            <a:endParaRPr lang="en-US" sz="3266" dirty="0">
              <a:latin typeface="Open Sans Light" panose="020B0306030504020204" pitchFamily="34" charset="0"/>
            </a:endParaRPr>
          </a:p>
        </p:txBody>
      </p:sp>
      <p:sp>
        <p:nvSpPr>
          <p:cNvPr id="18" name="TextBox 21">
            <a:extLst>
              <a:ext uri="{FF2B5EF4-FFF2-40B4-BE49-F238E27FC236}">
                <a16:creationId xmlns:a16="http://schemas.microsoft.com/office/drawing/2014/main" id="{EED0BD1C-BB58-45A8-80DA-294A9AEBC031}"/>
              </a:ext>
            </a:extLst>
          </p:cNvPr>
          <p:cNvSpPr txBox="1"/>
          <p:nvPr/>
        </p:nvSpPr>
        <p:spPr>
          <a:xfrm>
            <a:off x="4027595" y="1348322"/>
            <a:ext cx="692818" cy="1154162"/>
          </a:xfrm>
          <a:prstGeom prst="rect">
            <a:avLst/>
          </a:prstGeom>
          <a:noFill/>
        </p:spPr>
        <p:txBody>
          <a:bodyPr wrap="none" rtlCol="0" anchor="ctr">
            <a:spAutoFit/>
          </a:bodyPr>
          <a:lstStyle/>
          <a:p>
            <a:pPr algn="r"/>
            <a:r>
              <a:rPr lang="en-US" sz="6900" b="1" dirty="0">
                <a:solidFill>
                  <a:schemeClr val="accent2">
                    <a:lumMod val="50000"/>
                  </a:schemeClr>
                </a:solidFill>
                <a:latin typeface="Poppins SemiBold" pitchFamily="2" charset="77"/>
                <a:ea typeface="League Spartan" charset="0"/>
                <a:cs typeface="Poppins SemiBold" pitchFamily="2" charset="77"/>
              </a:rPr>
              <a:t>2</a:t>
            </a:r>
          </a:p>
        </p:txBody>
      </p:sp>
      <p:sp>
        <p:nvSpPr>
          <p:cNvPr id="25" name="Subtitle 2">
            <a:extLst>
              <a:ext uri="{FF2B5EF4-FFF2-40B4-BE49-F238E27FC236}">
                <a16:creationId xmlns:a16="http://schemas.microsoft.com/office/drawing/2014/main" id="{1FFD9365-C691-452E-B625-5E86CD0A3EE2}"/>
              </a:ext>
            </a:extLst>
          </p:cNvPr>
          <p:cNvSpPr txBox="1">
            <a:spLocks/>
          </p:cNvSpPr>
          <p:nvPr/>
        </p:nvSpPr>
        <p:spPr>
          <a:xfrm>
            <a:off x="4774744" y="1784546"/>
            <a:ext cx="2113145" cy="10156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  INTERES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           PARTICULAR</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120</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83%</a:t>
            </a:r>
            <a:endParaRPr lang="es-CO" sz="1400" b="1" kern="0" dirty="0">
              <a:solidFill>
                <a:schemeClr val="tx1"/>
              </a:solidFill>
              <a:latin typeface="Calibri"/>
              <a:ea typeface="Calibri"/>
              <a:cs typeface="Calibri"/>
              <a:sym typeface="Calibri"/>
            </a:endParaRPr>
          </a:p>
        </p:txBody>
      </p:sp>
      <p:grpSp>
        <p:nvGrpSpPr>
          <p:cNvPr id="28" name="Grupo 27"/>
          <p:cNvGrpSpPr/>
          <p:nvPr/>
        </p:nvGrpSpPr>
        <p:grpSpPr>
          <a:xfrm>
            <a:off x="7345514" y="1169669"/>
            <a:ext cx="3171328" cy="1716761"/>
            <a:chOff x="7932443" y="1668904"/>
            <a:chExt cx="3171328" cy="1716761"/>
          </a:xfrm>
        </p:grpSpPr>
        <p:sp>
          <p:nvSpPr>
            <p:cNvPr id="6" name="Freeform 7">
              <a:extLst>
                <a:ext uri="{FF2B5EF4-FFF2-40B4-BE49-F238E27FC236}">
                  <a16:creationId xmlns:a16="http://schemas.microsoft.com/office/drawing/2014/main" id="{4E8EA2AD-9D73-4D17-BC66-15AAC41E61D0}"/>
                </a:ext>
              </a:extLst>
            </p:cNvPr>
            <p:cNvSpPr>
              <a:spLocks noChangeArrowheads="1"/>
            </p:cNvSpPr>
            <p:nvPr/>
          </p:nvSpPr>
          <p:spPr bwMode="auto">
            <a:xfrm>
              <a:off x="8681500" y="1668904"/>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0FC6F0CB-2C07-4833-9AF5-74B0B1B94BD1}"/>
                </a:ext>
              </a:extLst>
            </p:cNvPr>
            <p:cNvSpPr>
              <a:spLocks noChangeArrowheads="1"/>
            </p:cNvSpPr>
            <p:nvPr/>
          </p:nvSpPr>
          <p:spPr bwMode="auto">
            <a:xfrm>
              <a:off x="7966240" y="1917832"/>
              <a:ext cx="728628" cy="1099448"/>
            </a:xfrm>
            <a:custGeom>
              <a:avLst/>
              <a:gdLst>
                <a:gd name="T0" fmla="*/ 1481 w 1482"/>
                <a:gd name="T1" fmla="*/ 2174 h 2237"/>
                <a:gd name="T2" fmla="*/ 1481 w 1482"/>
                <a:gd name="T3" fmla="*/ 2174 h 2237"/>
                <a:gd name="T4" fmla="*/ 1118 w 1482"/>
                <a:gd name="T5" fmla="*/ 2236 h 2237"/>
                <a:gd name="T6" fmla="*/ 1118 w 1482"/>
                <a:gd name="T7" fmla="*/ 2236 h 2237"/>
                <a:gd name="T8" fmla="*/ 0 w 1482"/>
                <a:gd name="T9" fmla="*/ 1118 h 2237"/>
                <a:gd name="T10" fmla="*/ 0 w 1482"/>
                <a:gd name="T11" fmla="*/ 1118 h 2237"/>
                <a:gd name="T12" fmla="*/ 1118 w 1482"/>
                <a:gd name="T13" fmla="*/ 0 h 2237"/>
                <a:gd name="T14" fmla="*/ 1118 w 1482"/>
                <a:gd name="T15" fmla="*/ 0 h 2237"/>
                <a:gd name="T16" fmla="*/ 1481 w 1482"/>
                <a:gd name="T17" fmla="*/ 60 h 2237"/>
                <a:gd name="T18" fmla="*/ 1481 w 1482"/>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2237">
                  <a:moveTo>
                    <a:pt x="1481" y="2174"/>
                  </a:moveTo>
                  <a:lnTo>
                    <a:pt x="1481" y="2174"/>
                  </a:lnTo>
                  <a:cubicBezTo>
                    <a:pt x="1367" y="2214"/>
                    <a:pt x="1243" y="2236"/>
                    <a:pt x="1118" y="2236"/>
                  </a:cubicBezTo>
                  <a:lnTo>
                    <a:pt x="1118" y="2236"/>
                  </a:lnTo>
                  <a:cubicBezTo>
                    <a:pt x="500" y="2236"/>
                    <a:pt x="0" y="1735"/>
                    <a:pt x="0" y="1118"/>
                  </a:cubicBezTo>
                  <a:lnTo>
                    <a:pt x="0" y="1118"/>
                  </a:lnTo>
                  <a:cubicBezTo>
                    <a:pt x="0" y="500"/>
                    <a:pt x="500" y="0"/>
                    <a:pt x="1118" y="0"/>
                  </a:cubicBezTo>
                  <a:lnTo>
                    <a:pt x="1118" y="0"/>
                  </a:lnTo>
                  <a:cubicBezTo>
                    <a:pt x="1245" y="0"/>
                    <a:pt x="1368" y="21"/>
                    <a:pt x="1481" y="60"/>
                  </a:cubicBezTo>
                  <a:lnTo>
                    <a:pt x="1481" y="2174"/>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23">
              <a:extLst>
                <a:ext uri="{FF2B5EF4-FFF2-40B4-BE49-F238E27FC236}">
                  <a16:creationId xmlns:a16="http://schemas.microsoft.com/office/drawing/2014/main" id="{E1B19456-24B4-409B-921B-885C6B1E9723}"/>
                </a:ext>
              </a:extLst>
            </p:cNvPr>
            <p:cNvSpPr txBox="1"/>
            <p:nvPr/>
          </p:nvSpPr>
          <p:spPr>
            <a:xfrm>
              <a:off x="7932443" y="1958989"/>
              <a:ext cx="715260" cy="1154162"/>
            </a:xfrm>
            <a:prstGeom prst="rect">
              <a:avLst/>
            </a:prstGeom>
            <a:noFill/>
          </p:spPr>
          <p:txBody>
            <a:bodyPr wrap="none" rtlCol="0" anchor="ctr">
              <a:spAutoFit/>
            </a:bodyPr>
            <a:lstStyle/>
            <a:p>
              <a:pPr algn="r"/>
              <a:r>
                <a:rPr lang="en-US" sz="6900" b="1" dirty="0">
                  <a:solidFill>
                    <a:schemeClr val="accent3">
                      <a:lumMod val="50000"/>
                    </a:schemeClr>
                  </a:solidFill>
                  <a:latin typeface="Poppins SemiBold" pitchFamily="2" charset="77"/>
                  <a:ea typeface="League Spartan" charset="0"/>
                  <a:cs typeface="Poppins SemiBold" pitchFamily="2" charset="77"/>
                </a:rPr>
                <a:t>3</a:t>
              </a:r>
            </a:p>
          </p:txBody>
        </p:sp>
        <p:sp>
          <p:nvSpPr>
            <p:cNvPr id="27" name="Subtitle 2">
              <a:extLst>
                <a:ext uri="{FF2B5EF4-FFF2-40B4-BE49-F238E27FC236}">
                  <a16:creationId xmlns:a16="http://schemas.microsoft.com/office/drawing/2014/main" id="{3B9CA683-ADE5-4933-863E-5D36955C4BB2}"/>
                </a:ext>
              </a:extLst>
            </p:cNvPr>
            <p:cNvSpPr txBox="1">
              <a:spLocks/>
            </p:cNvSpPr>
            <p:nvPr/>
          </p:nvSpPr>
          <p:spPr>
            <a:xfrm>
              <a:off x="8852867" y="2230866"/>
              <a:ext cx="2250904" cy="6555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a:t>
              </a:r>
              <a:r>
                <a:rPr lang="es-ES" sz="1400" b="1" kern="0" dirty="0" smtClean="0">
                  <a:solidFill>
                    <a:schemeClr val="tx1"/>
                  </a:solidFill>
                  <a:latin typeface="Calibri"/>
                  <a:ea typeface="Calibri"/>
                  <a:cs typeface="Calibri"/>
                  <a:sym typeface="Calibri"/>
                </a:rPr>
                <a:t>QUEJAS </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        0</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0%</a:t>
              </a:r>
              <a:endParaRPr lang="es-ES" sz="1400" b="1" kern="0" dirty="0">
                <a:solidFill>
                  <a:schemeClr val="tx1"/>
                </a:solidFill>
                <a:latin typeface="Calibri"/>
                <a:ea typeface="Calibri"/>
                <a:cs typeface="Calibri"/>
                <a:sym typeface="Calibri"/>
              </a:endParaRPr>
            </a:p>
          </p:txBody>
        </p:sp>
      </p:grpSp>
      <p:grpSp>
        <p:nvGrpSpPr>
          <p:cNvPr id="30" name="Grupo 29"/>
          <p:cNvGrpSpPr/>
          <p:nvPr/>
        </p:nvGrpSpPr>
        <p:grpSpPr>
          <a:xfrm>
            <a:off x="608695" y="3010504"/>
            <a:ext cx="3144850" cy="1716762"/>
            <a:chOff x="955744" y="4448511"/>
            <a:chExt cx="3144850" cy="1716762"/>
          </a:xfrm>
        </p:grpSpPr>
        <p:sp>
          <p:nvSpPr>
            <p:cNvPr id="4" name="Freeform 10">
              <a:extLst>
                <a:ext uri="{FF2B5EF4-FFF2-40B4-BE49-F238E27FC236}">
                  <a16:creationId xmlns:a16="http://schemas.microsoft.com/office/drawing/2014/main" id="{A0FE4677-7FF2-478B-889A-FF67E6B8E9BF}"/>
                </a:ext>
              </a:extLst>
            </p:cNvPr>
            <p:cNvSpPr>
              <a:spLocks noChangeArrowheads="1"/>
            </p:cNvSpPr>
            <p:nvPr/>
          </p:nvSpPr>
          <p:spPr bwMode="auto">
            <a:xfrm>
              <a:off x="1691690" y="4448511"/>
              <a:ext cx="2408904" cy="1716762"/>
            </a:xfrm>
            <a:prstGeom prst="rect">
              <a:avLst/>
            </a:prstGeom>
            <a:solidFill>
              <a:schemeClr val="bg1">
                <a:lumMod val="95000"/>
              </a:schemeClr>
            </a:solidFill>
            <a:ln>
              <a:noFill/>
            </a:ln>
            <a:effectLst/>
          </p:spPr>
          <p:txBody>
            <a:bodyPr wrap="none" anchor="ctr"/>
            <a:lstStyle/>
            <a:p>
              <a:endParaRPr lang="en-US" sz="1600" dirty="0">
                <a:solidFill>
                  <a:schemeClr val="tx1"/>
                </a:solidFill>
                <a:latin typeface="Open Sans Light" panose="020B0306030504020204" pitchFamily="34" charset="0"/>
              </a:endParaRPr>
            </a:p>
          </p:txBody>
        </p:sp>
        <p:sp>
          <p:nvSpPr>
            <p:cNvPr id="5" name="Freeform 12">
              <a:extLst>
                <a:ext uri="{FF2B5EF4-FFF2-40B4-BE49-F238E27FC236}">
                  <a16:creationId xmlns:a16="http://schemas.microsoft.com/office/drawing/2014/main" id="{2AE75B3E-B8B8-4401-B6FD-505A943F388D}"/>
                </a:ext>
              </a:extLst>
            </p:cNvPr>
            <p:cNvSpPr>
              <a:spLocks noChangeArrowheads="1"/>
            </p:cNvSpPr>
            <p:nvPr/>
          </p:nvSpPr>
          <p:spPr bwMode="auto">
            <a:xfrm>
              <a:off x="975227" y="4585902"/>
              <a:ext cx="730797" cy="1099446"/>
            </a:xfrm>
            <a:custGeom>
              <a:avLst/>
              <a:gdLst>
                <a:gd name="T0" fmla="*/ 1483 w 1484"/>
                <a:gd name="T1" fmla="*/ 2174 h 2237"/>
                <a:gd name="T2" fmla="*/ 1483 w 1484"/>
                <a:gd name="T3" fmla="*/ 2174 h 2237"/>
                <a:gd name="T4" fmla="*/ 1118 w 1484"/>
                <a:gd name="T5" fmla="*/ 2236 h 2237"/>
                <a:gd name="T6" fmla="*/ 1118 w 1484"/>
                <a:gd name="T7" fmla="*/ 2236 h 2237"/>
                <a:gd name="T8" fmla="*/ 0 w 1484"/>
                <a:gd name="T9" fmla="*/ 1117 h 2237"/>
                <a:gd name="T10" fmla="*/ 0 w 1484"/>
                <a:gd name="T11" fmla="*/ 1117 h 2237"/>
                <a:gd name="T12" fmla="*/ 1118 w 1484"/>
                <a:gd name="T13" fmla="*/ 0 h 2237"/>
                <a:gd name="T14" fmla="*/ 1118 w 1484"/>
                <a:gd name="T15" fmla="*/ 0 h 2237"/>
                <a:gd name="T16" fmla="*/ 1482 w 1484"/>
                <a:gd name="T17" fmla="*/ 60 h 2237"/>
                <a:gd name="T18" fmla="*/ 1483 w 1484"/>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2237">
                  <a:moveTo>
                    <a:pt x="1483" y="2174"/>
                  </a:moveTo>
                  <a:lnTo>
                    <a:pt x="1483" y="2174"/>
                  </a:lnTo>
                  <a:cubicBezTo>
                    <a:pt x="1367" y="2213"/>
                    <a:pt x="1244" y="2236"/>
                    <a:pt x="1118" y="2236"/>
                  </a:cubicBezTo>
                  <a:lnTo>
                    <a:pt x="1118" y="2236"/>
                  </a:lnTo>
                  <a:cubicBezTo>
                    <a:pt x="501" y="2236"/>
                    <a:pt x="0" y="1735"/>
                    <a:pt x="0" y="1117"/>
                  </a:cubicBezTo>
                  <a:lnTo>
                    <a:pt x="0" y="1117"/>
                  </a:lnTo>
                  <a:cubicBezTo>
                    <a:pt x="0" y="499"/>
                    <a:pt x="501" y="0"/>
                    <a:pt x="1118" y="0"/>
                  </a:cubicBezTo>
                  <a:lnTo>
                    <a:pt x="1118" y="0"/>
                  </a:lnTo>
                  <a:cubicBezTo>
                    <a:pt x="1246" y="0"/>
                    <a:pt x="1368" y="20"/>
                    <a:pt x="1482" y="60"/>
                  </a:cubicBezTo>
                  <a:lnTo>
                    <a:pt x="1483" y="2174"/>
                  </a:lnTo>
                </a:path>
              </a:pathLst>
            </a:custGeom>
            <a:solidFill>
              <a:schemeClr val="accent4"/>
            </a:solidFill>
            <a:ln>
              <a:noFill/>
            </a:ln>
            <a:effectLst/>
          </p:spPr>
          <p:txBody>
            <a:bodyPr wrap="none" anchor="ctr"/>
            <a:lstStyle/>
            <a:p>
              <a:endParaRPr lang="en-US" sz="3266" dirty="0">
                <a:latin typeface="Open Sans Light" panose="020B0306030504020204" pitchFamily="34" charset="0"/>
              </a:endParaRPr>
            </a:p>
          </p:txBody>
        </p:sp>
        <p:sp>
          <p:nvSpPr>
            <p:cNvPr id="17" name="TextBox 20">
              <a:extLst>
                <a:ext uri="{FF2B5EF4-FFF2-40B4-BE49-F238E27FC236}">
                  <a16:creationId xmlns:a16="http://schemas.microsoft.com/office/drawing/2014/main" id="{ADF34DC6-B348-43B3-A58D-59BEF752D813}"/>
                </a:ext>
              </a:extLst>
            </p:cNvPr>
            <p:cNvSpPr txBox="1"/>
            <p:nvPr/>
          </p:nvSpPr>
          <p:spPr>
            <a:xfrm>
              <a:off x="955744" y="4568222"/>
              <a:ext cx="769763" cy="1154162"/>
            </a:xfrm>
            <a:prstGeom prst="rect">
              <a:avLst/>
            </a:prstGeom>
            <a:noFill/>
          </p:spPr>
          <p:txBody>
            <a:bodyPr wrap="none" rtlCol="0" anchor="ctr">
              <a:spAutoFit/>
            </a:bodyPr>
            <a:lstStyle/>
            <a:p>
              <a:pPr algn="r"/>
              <a:r>
                <a:rPr lang="en-US" sz="6900" b="1" dirty="0">
                  <a:solidFill>
                    <a:schemeClr val="accent4">
                      <a:lumMod val="50000"/>
                    </a:schemeClr>
                  </a:solidFill>
                  <a:latin typeface="Poppins SemiBold" pitchFamily="2" charset="77"/>
                  <a:ea typeface="League Spartan" charset="0"/>
                  <a:cs typeface="Poppins SemiBold" pitchFamily="2" charset="77"/>
                </a:rPr>
                <a:t>4</a:t>
              </a:r>
            </a:p>
          </p:txBody>
        </p:sp>
        <p:sp>
          <p:nvSpPr>
            <p:cNvPr id="29" name="Subtitle 2">
              <a:extLst>
                <a:ext uri="{FF2B5EF4-FFF2-40B4-BE49-F238E27FC236}">
                  <a16:creationId xmlns:a16="http://schemas.microsoft.com/office/drawing/2014/main" id="{100BD07C-5F6D-496F-B6C6-97C6D42CB4DD}"/>
                </a:ext>
              </a:extLst>
            </p:cNvPr>
            <p:cNvSpPr txBox="1">
              <a:spLocks/>
            </p:cNvSpPr>
            <p:nvPr/>
          </p:nvSpPr>
          <p:spPr>
            <a:xfrm>
              <a:off x="1813543" y="4695930"/>
              <a:ext cx="2235452"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RECLAMOS</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0</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0</a:t>
              </a:r>
              <a:r>
                <a:rPr lang="es-CO" sz="1600" b="1" kern="0" dirty="0">
                  <a:solidFill>
                    <a:schemeClr val="tx1"/>
                  </a:solidFill>
                  <a:latin typeface="Calibri"/>
                  <a:ea typeface="Calibri"/>
                  <a:cs typeface="Calibri"/>
                  <a:sym typeface="Calibri"/>
                </a:rPr>
                <a:t>%</a:t>
              </a:r>
            </a:p>
            <a:p>
              <a:pPr marL="0" marR="0" lvl="0" indent="0"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2" name="Grupo 31"/>
          <p:cNvGrpSpPr/>
          <p:nvPr/>
        </p:nvGrpSpPr>
        <p:grpSpPr>
          <a:xfrm>
            <a:off x="3886687" y="3032955"/>
            <a:ext cx="3132458" cy="1716762"/>
            <a:chOff x="4335949" y="4448511"/>
            <a:chExt cx="3132458" cy="1716762"/>
          </a:xfrm>
        </p:grpSpPr>
        <p:sp>
          <p:nvSpPr>
            <p:cNvPr id="12" name="Freeform 16">
              <a:extLst>
                <a:ext uri="{FF2B5EF4-FFF2-40B4-BE49-F238E27FC236}">
                  <a16:creationId xmlns:a16="http://schemas.microsoft.com/office/drawing/2014/main" id="{CD1CF841-6204-43DD-9919-89156C7F93A5}"/>
                </a:ext>
              </a:extLst>
            </p:cNvPr>
            <p:cNvSpPr>
              <a:spLocks noChangeArrowheads="1"/>
            </p:cNvSpPr>
            <p:nvPr/>
          </p:nvSpPr>
          <p:spPr bwMode="auto">
            <a:xfrm>
              <a:off x="5046429" y="4448511"/>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3" name="Freeform 18">
              <a:extLst>
                <a:ext uri="{FF2B5EF4-FFF2-40B4-BE49-F238E27FC236}">
                  <a16:creationId xmlns:a16="http://schemas.microsoft.com/office/drawing/2014/main" id="{6D3F9F80-C3B2-4D13-9DDE-23F1EA751D56}"/>
                </a:ext>
              </a:extLst>
            </p:cNvPr>
            <p:cNvSpPr>
              <a:spLocks noChangeArrowheads="1"/>
            </p:cNvSpPr>
            <p:nvPr/>
          </p:nvSpPr>
          <p:spPr bwMode="auto">
            <a:xfrm>
              <a:off x="4335949" y="4725443"/>
              <a:ext cx="830548" cy="1105952"/>
            </a:xfrm>
            <a:custGeom>
              <a:avLst/>
              <a:gdLst>
                <a:gd name="T0" fmla="*/ 1686 w 1687"/>
                <a:gd name="T1" fmla="*/ 2094 h 2247"/>
                <a:gd name="T2" fmla="*/ 1686 w 1687"/>
                <a:gd name="T3" fmla="*/ 2094 h 2247"/>
                <a:gd name="T4" fmla="*/ 1123 w 1687"/>
                <a:gd name="T5" fmla="*/ 2246 h 2247"/>
                <a:gd name="T6" fmla="*/ 1123 w 1687"/>
                <a:gd name="T7" fmla="*/ 2246 h 2247"/>
                <a:gd name="T8" fmla="*/ 0 w 1687"/>
                <a:gd name="T9" fmla="*/ 1123 h 2247"/>
                <a:gd name="T10" fmla="*/ 0 w 1687"/>
                <a:gd name="T11" fmla="*/ 1123 h 2247"/>
                <a:gd name="T12" fmla="*/ 1123 w 1687"/>
                <a:gd name="T13" fmla="*/ 0 h 2247"/>
                <a:gd name="T14" fmla="*/ 1123 w 1687"/>
                <a:gd name="T15" fmla="*/ 0 h 2247"/>
                <a:gd name="T16" fmla="*/ 1686 w 1687"/>
                <a:gd name="T17" fmla="*/ 151 h 2247"/>
                <a:gd name="T18" fmla="*/ 1686 w 1687"/>
                <a:gd name="T19" fmla="*/ 2094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7" h="2247">
                  <a:moveTo>
                    <a:pt x="1686" y="2094"/>
                  </a:moveTo>
                  <a:lnTo>
                    <a:pt x="1686" y="2094"/>
                  </a:lnTo>
                  <a:cubicBezTo>
                    <a:pt x="1522" y="2188"/>
                    <a:pt x="1325" y="2246"/>
                    <a:pt x="1123" y="2246"/>
                  </a:cubicBezTo>
                  <a:lnTo>
                    <a:pt x="1123" y="2246"/>
                  </a:lnTo>
                  <a:cubicBezTo>
                    <a:pt x="503" y="2246"/>
                    <a:pt x="0" y="1743"/>
                    <a:pt x="0" y="1123"/>
                  </a:cubicBezTo>
                  <a:lnTo>
                    <a:pt x="0" y="1123"/>
                  </a:lnTo>
                  <a:cubicBezTo>
                    <a:pt x="0" y="503"/>
                    <a:pt x="503" y="0"/>
                    <a:pt x="1123" y="0"/>
                  </a:cubicBezTo>
                  <a:lnTo>
                    <a:pt x="1123" y="0"/>
                  </a:lnTo>
                  <a:cubicBezTo>
                    <a:pt x="1328" y="0"/>
                    <a:pt x="1521" y="55"/>
                    <a:pt x="1686" y="151"/>
                  </a:cubicBezTo>
                  <a:lnTo>
                    <a:pt x="1686" y="2094"/>
                  </a:lnTo>
                </a:path>
              </a:pathLst>
            </a:custGeom>
            <a:solidFill>
              <a:schemeClr val="accent5"/>
            </a:solidFill>
            <a:ln>
              <a:noFill/>
            </a:ln>
            <a:effectLst/>
          </p:spPr>
          <p:txBody>
            <a:bodyPr wrap="none" anchor="ctr"/>
            <a:lstStyle/>
            <a:p>
              <a:endParaRPr lang="en-US" sz="3266" dirty="0">
                <a:latin typeface="Open Sans Light" panose="020B0306030504020204" pitchFamily="34" charset="0"/>
              </a:endParaRPr>
            </a:p>
          </p:txBody>
        </p:sp>
        <p:sp>
          <p:nvSpPr>
            <p:cNvPr id="19" name="TextBox 22">
              <a:extLst>
                <a:ext uri="{FF2B5EF4-FFF2-40B4-BE49-F238E27FC236}">
                  <a16:creationId xmlns:a16="http://schemas.microsoft.com/office/drawing/2014/main" id="{82287C18-F7CC-43B1-AE12-8B04FD860A8B}"/>
                </a:ext>
              </a:extLst>
            </p:cNvPr>
            <p:cNvSpPr txBox="1"/>
            <p:nvPr/>
          </p:nvSpPr>
          <p:spPr>
            <a:xfrm>
              <a:off x="4355571" y="4729811"/>
              <a:ext cx="753732" cy="1154162"/>
            </a:xfrm>
            <a:prstGeom prst="rect">
              <a:avLst/>
            </a:prstGeom>
            <a:noFill/>
          </p:spPr>
          <p:txBody>
            <a:bodyPr wrap="none" rtlCol="0" anchor="ctr">
              <a:spAutoFit/>
            </a:bodyPr>
            <a:lstStyle/>
            <a:p>
              <a:pPr algn="r"/>
              <a:r>
                <a:rPr lang="en-US" sz="6900" b="1" dirty="0">
                  <a:solidFill>
                    <a:schemeClr val="accent5">
                      <a:lumMod val="50000"/>
                    </a:schemeClr>
                  </a:solidFill>
                  <a:latin typeface="Poppins SemiBold" pitchFamily="2" charset="77"/>
                  <a:ea typeface="League Spartan" charset="0"/>
                  <a:cs typeface="Poppins SemiBold" pitchFamily="2" charset="77"/>
                </a:rPr>
                <a:t>5</a:t>
              </a:r>
            </a:p>
          </p:txBody>
        </p:sp>
        <p:sp>
          <p:nvSpPr>
            <p:cNvPr id="31" name="Subtitle 2">
              <a:extLst>
                <a:ext uri="{FF2B5EF4-FFF2-40B4-BE49-F238E27FC236}">
                  <a16:creationId xmlns:a16="http://schemas.microsoft.com/office/drawing/2014/main" id="{0C03989B-C1DB-4F9F-983A-B4F94031C634}"/>
                </a:ext>
              </a:extLst>
            </p:cNvPr>
            <p:cNvSpPr txBox="1">
              <a:spLocks/>
            </p:cNvSpPr>
            <p:nvPr/>
          </p:nvSpPr>
          <p:spPr>
            <a:xfrm>
              <a:off x="5290914" y="4914081"/>
              <a:ext cx="2177493"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SUGERENCIAS </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a:t>
              </a:r>
              <a:r>
                <a:rPr lang="es-ES" sz="1600" b="1" kern="0" dirty="0" smtClean="0">
                  <a:solidFill>
                    <a:schemeClr val="tx1"/>
                  </a:solidFill>
                  <a:latin typeface="Calibri"/>
                  <a:ea typeface="Calibri"/>
                  <a:cs typeface="Calibri"/>
                  <a:sym typeface="Calibri"/>
                </a:rPr>
                <a:t>      0</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0</a:t>
              </a:r>
              <a:r>
                <a:rPr lang="es-ES"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ES"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4" name="Grupo 33"/>
          <p:cNvGrpSpPr/>
          <p:nvPr/>
        </p:nvGrpSpPr>
        <p:grpSpPr>
          <a:xfrm>
            <a:off x="7466283" y="3065083"/>
            <a:ext cx="3037192" cy="1716762"/>
            <a:chOff x="8025767" y="4253200"/>
            <a:chExt cx="3037192" cy="1716762"/>
          </a:xfrm>
        </p:grpSpPr>
        <p:sp>
          <p:nvSpPr>
            <p:cNvPr id="8"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9"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21" name="TextBox 24">
              <a:extLst>
                <a:ext uri="{FF2B5EF4-FFF2-40B4-BE49-F238E27FC236}">
                  <a16:creationId xmlns:a16="http://schemas.microsoft.com/office/drawing/2014/main" id="{D827597E-539D-43D6-96C4-34833E50796A}"/>
                </a:ext>
              </a:extLst>
            </p:cNvPr>
            <p:cNvSpPr txBox="1"/>
            <p:nvPr/>
          </p:nvSpPr>
          <p:spPr>
            <a:xfrm>
              <a:off x="8025767" y="4479921"/>
              <a:ext cx="750526"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6</a:t>
              </a:r>
            </a:p>
          </p:txBody>
        </p:sp>
        <p:sp>
          <p:nvSpPr>
            <p:cNvPr id="33" name="Subtitle 2">
              <a:extLst>
                <a:ext uri="{FF2B5EF4-FFF2-40B4-BE49-F238E27FC236}">
                  <a16:creationId xmlns:a16="http://schemas.microsoft.com/office/drawing/2014/main" id="{52B44FB7-F1BE-41D9-B389-B34CBDA72644}"/>
                </a:ext>
              </a:extLst>
            </p:cNvPr>
            <p:cNvSpPr txBox="1">
              <a:spLocks/>
            </p:cNvSpPr>
            <p:nvPr/>
          </p:nvSpPr>
          <p:spPr>
            <a:xfrm>
              <a:off x="8931178" y="4721675"/>
              <a:ext cx="1854658"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DENUNCIAS</a:t>
              </a: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0</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0</a:t>
              </a:r>
              <a:r>
                <a:rPr lang="es-CO"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5" name="Grupo 34"/>
          <p:cNvGrpSpPr/>
          <p:nvPr/>
        </p:nvGrpSpPr>
        <p:grpSpPr>
          <a:xfrm>
            <a:off x="746181" y="4781845"/>
            <a:ext cx="2955765" cy="1547497"/>
            <a:chOff x="8107194" y="4253200"/>
            <a:chExt cx="2955765" cy="1716762"/>
          </a:xfrm>
        </p:grpSpPr>
        <p:sp>
          <p:nvSpPr>
            <p:cNvPr id="36"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7"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38" name="TextBox 24">
              <a:extLst>
                <a:ext uri="{FF2B5EF4-FFF2-40B4-BE49-F238E27FC236}">
                  <a16:creationId xmlns:a16="http://schemas.microsoft.com/office/drawing/2014/main" id="{D827597E-539D-43D6-96C4-34833E50796A}"/>
                </a:ext>
              </a:extLst>
            </p:cNvPr>
            <p:cNvSpPr txBox="1"/>
            <p:nvPr/>
          </p:nvSpPr>
          <p:spPr>
            <a:xfrm>
              <a:off x="8107519" y="4479921"/>
              <a:ext cx="668774"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7</a:t>
              </a:r>
            </a:p>
          </p:txBody>
        </p:sp>
        <p:sp>
          <p:nvSpPr>
            <p:cNvPr id="39" name="Subtitle 2">
              <a:extLst>
                <a:ext uri="{FF2B5EF4-FFF2-40B4-BE49-F238E27FC236}">
                  <a16:creationId xmlns:a16="http://schemas.microsoft.com/office/drawing/2014/main" id="{52B44FB7-F1BE-41D9-B389-B34CBDA72644}"/>
                </a:ext>
              </a:extLst>
            </p:cNvPr>
            <p:cNvSpPr txBox="1">
              <a:spLocks/>
            </p:cNvSpPr>
            <p:nvPr/>
          </p:nvSpPr>
          <p:spPr>
            <a:xfrm>
              <a:off x="8931178" y="4721674"/>
              <a:ext cx="1854658" cy="103456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OTRO</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28</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18%</a:t>
              </a:r>
              <a:endParaRPr lang="es-CO" sz="1600" b="1" kern="0" dirty="0" smtClean="0">
                <a:solidFill>
                  <a:schemeClr val="tx1"/>
                </a:solidFill>
                <a:latin typeface="Calibri"/>
                <a:ea typeface="Calibri"/>
                <a:cs typeface="Calibri"/>
                <a:sym typeface="Calibri"/>
              </a:endParaRP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pic>
        <p:nvPicPr>
          <p:cNvPr id="15" name="Imagen 14"/>
          <p:cNvPicPr>
            <a:picLocks noChangeAspect="1"/>
          </p:cNvPicPr>
          <p:nvPr/>
        </p:nvPicPr>
        <p:blipFill>
          <a:blip r:embed="rId2"/>
          <a:stretch>
            <a:fillRect/>
          </a:stretch>
        </p:blipFill>
        <p:spPr>
          <a:xfrm>
            <a:off x="5398133" y="4928136"/>
            <a:ext cx="1621012" cy="1484550"/>
          </a:xfrm>
          <a:prstGeom prst="rect">
            <a:avLst/>
          </a:prstGeom>
        </p:spPr>
      </p:pic>
    </p:spTree>
    <p:extLst>
      <p:ext uri="{BB962C8B-B14F-4D97-AF65-F5344CB8AC3E}">
        <p14:creationId xmlns:p14="http://schemas.microsoft.com/office/powerpoint/2010/main" val="270435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583280" y="3228347"/>
            <a:ext cx="1646063" cy="1700931"/>
          </a:xfrm>
          <a:prstGeom prst="rect">
            <a:avLst/>
          </a:prstGeom>
        </p:spPr>
      </p:pic>
      <p:pic>
        <p:nvPicPr>
          <p:cNvPr id="3" name="Imagen 2"/>
          <p:cNvPicPr>
            <a:picLocks noChangeAspect="1"/>
          </p:cNvPicPr>
          <p:nvPr/>
        </p:nvPicPr>
        <p:blipFill>
          <a:blip r:embed="rId3"/>
          <a:stretch>
            <a:fillRect/>
          </a:stretch>
        </p:blipFill>
        <p:spPr>
          <a:xfrm>
            <a:off x="2714132" y="3205581"/>
            <a:ext cx="5735276" cy="2160153"/>
          </a:xfrm>
          <a:prstGeom prst="rect">
            <a:avLst/>
          </a:prstGeom>
        </p:spPr>
      </p:pic>
      <p:pic>
        <p:nvPicPr>
          <p:cNvPr id="4" name="Imagen 3"/>
          <p:cNvPicPr>
            <a:picLocks noChangeAspect="1"/>
          </p:cNvPicPr>
          <p:nvPr/>
        </p:nvPicPr>
        <p:blipFill>
          <a:blip r:embed="rId4"/>
          <a:stretch>
            <a:fillRect/>
          </a:stretch>
        </p:blipFill>
        <p:spPr>
          <a:xfrm>
            <a:off x="7544282" y="3332318"/>
            <a:ext cx="755656" cy="1907895"/>
          </a:xfrm>
          <a:prstGeom prst="rect">
            <a:avLst/>
          </a:prstGeom>
        </p:spPr>
      </p:pic>
      <p:pic>
        <p:nvPicPr>
          <p:cNvPr id="5" name="Imagen 4"/>
          <p:cNvPicPr>
            <a:picLocks noChangeAspect="1"/>
          </p:cNvPicPr>
          <p:nvPr/>
        </p:nvPicPr>
        <p:blipFill>
          <a:blip r:embed="rId5"/>
          <a:stretch>
            <a:fillRect/>
          </a:stretch>
        </p:blipFill>
        <p:spPr>
          <a:xfrm>
            <a:off x="1759368" y="3403244"/>
            <a:ext cx="1304657" cy="1310754"/>
          </a:xfrm>
          <a:prstGeom prst="rect">
            <a:avLst/>
          </a:prstGeom>
        </p:spPr>
      </p:pic>
      <p:sp>
        <p:nvSpPr>
          <p:cNvPr id="8" name="Rectángulo 7"/>
          <p:cNvSpPr/>
          <p:nvPr/>
        </p:nvSpPr>
        <p:spPr>
          <a:xfrm>
            <a:off x="3428886" y="3345785"/>
            <a:ext cx="3995663" cy="1938992"/>
          </a:xfrm>
          <a:prstGeom prst="rect">
            <a:avLst/>
          </a:prstGeom>
        </p:spPr>
        <p:txBody>
          <a:bodyPr wrap="square">
            <a:spAutoFit/>
          </a:bodyPr>
          <a:lstStyle/>
          <a:p>
            <a:pPr algn="just"/>
            <a:r>
              <a:rPr lang="es-CO" sz="2000" dirty="0"/>
              <a:t>En Febrero de 2023, la mayoría de las solicitudes recibidas se </a:t>
            </a:r>
            <a:r>
              <a:rPr lang="es-CO" sz="2000" dirty="0" smtClean="0"/>
              <a:t>centraron en </a:t>
            </a:r>
            <a:r>
              <a:rPr lang="es-CO" sz="2000" dirty="0"/>
              <a:t>asuntos de interés particular, con un total de 104 solicitudes, lo que equivale al 76% del </a:t>
            </a:r>
            <a:r>
              <a:rPr lang="es-CO" sz="2000" dirty="0" smtClean="0"/>
              <a:t>total.</a:t>
            </a:r>
            <a:endParaRPr lang="es-CO" sz="2000" dirty="0"/>
          </a:p>
        </p:txBody>
      </p:sp>
      <p:graphicFrame>
        <p:nvGraphicFramePr>
          <p:cNvPr id="9" name="Gráfico 8"/>
          <p:cNvGraphicFramePr>
            <a:graphicFrameLocks/>
          </p:cNvGraphicFramePr>
          <p:nvPr>
            <p:extLst>
              <p:ext uri="{D42A27DB-BD31-4B8C-83A1-F6EECF244321}">
                <p14:modId xmlns:p14="http://schemas.microsoft.com/office/powerpoint/2010/main" val="1749318309"/>
              </p:ext>
            </p:extLst>
          </p:nvPr>
        </p:nvGraphicFramePr>
        <p:xfrm>
          <a:off x="2059629" y="317621"/>
          <a:ext cx="6734176" cy="2600326"/>
        </p:xfrm>
        <a:graphic>
          <a:graphicData uri="http://schemas.openxmlformats.org/drawingml/2006/chart">
            <c:chart xmlns:c="http://schemas.openxmlformats.org/drawingml/2006/chart" xmlns:r="http://schemas.openxmlformats.org/officeDocument/2006/relationships" r:id="rId6"/>
          </a:graphicData>
        </a:graphic>
      </p:graphicFrame>
      <p:pic>
        <p:nvPicPr>
          <p:cNvPr id="2" name="Imagen 1"/>
          <p:cNvPicPr>
            <a:picLocks noChangeAspect="1"/>
          </p:cNvPicPr>
          <p:nvPr/>
        </p:nvPicPr>
        <p:blipFill rotWithShape="1">
          <a:blip r:embed="rId7"/>
          <a:srcRect l="69727" t="22140" r="3805" b="47660"/>
          <a:stretch/>
        </p:blipFill>
        <p:spPr>
          <a:xfrm>
            <a:off x="8887841" y="3768824"/>
            <a:ext cx="2945423" cy="1890348"/>
          </a:xfrm>
          <a:prstGeom prst="rect">
            <a:avLst/>
          </a:prstGeom>
        </p:spPr>
      </p:pic>
    </p:spTree>
    <p:extLst>
      <p:ext uri="{BB962C8B-B14F-4D97-AF65-F5344CB8AC3E}">
        <p14:creationId xmlns:p14="http://schemas.microsoft.com/office/powerpoint/2010/main" val="13351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9516" y="248776"/>
            <a:ext cx="2985113" cy="984885"/>
          </a:xfrm>
          <a:prstGeom prst="rect">
            <a:avLst/>
          </a:prstGeom>
        </p:spPr>
        <p:txBody>
          <a:bodyPr wrap="none">
            <a:spAutoFit/>
          </a:bodyPr>
          <a:lstStyle/>
          <a:p>
            <a:r>
              <a:rPr lang="pt-BR" sz="5800" dirty="0">
                <a:latin typeface="MyriadPro-Regular" panose="020B0503030403020204" pitchFamily="34" charset="0"/>
              </a:rPr>
              <a:t>P Q R S D</a:t>
            </a:r>
            <a:endParaRPr lang="es-CO" dirty="0"/>
          </a:p>
        </p:txBody>
      </p:sp>
      <p:sp>
        <p:nvSpPr>
          <p:cNvPr id="3" name="Rectángulo 2"/>
          <p:cNvSpPr/>
          <p:nvPr/>
        </p:nvSpPr>
        <p:spPr>
          <a:xfrm>
            <a:off x="3994727" y="433442"/>
            <a:ext cx="2937163" cy="615553"/>
          </a:xfrm>
          <a:prstGeom prst="rect">
            <a:avLst/>
          </a:prstGeom>
        </p:spPr>
        <p:txBody>
          <a:bodyPr wrap="square">
            <a:spAutoFit/>
          </a:bodyPr>
          <a:lstStyle/>
          <a:p>
            <a:r>
              <a:rPr lang="es-CO" sz="1700" dirty="0">
                <a:latin typeface="MyriadPro-Regular" panose="020B0503030403020204" pitchFamily="34" charset="0"/>
              </a:rPr>
              <a:t>asignadas a dependencias</a:t>
            </a:r>
          </a:p>
          <a:p>
            <a:r>
              <a:rPr lang="es-CO" sz="1700" dirty="0">
                <a:latin typeface="MyriadPro-Regular" panose="020B0503030403020204" pitchFamily="34" charset="0"/>
              </a:rPr>
              <a:t>y grupos internos de trabajo</a:t>
            </a:r>
            <a:endParaRPr lang="es-CO" dirty="0"/>
          </a:p>
        </p:txBody>
      </p:sp>
      <p:pic>
        <p:nvPicPr>
          <p:cNvPr id="4" name="Imagen 3"/>
          <p:cNvPicPr>
            <a:picLocks noChangeAspect="1"/>
          </p:cNvPicPr>
          <p:nvPr/>
        </p:nvPicPr>
        <p:blipFill>
          <a:blip r:embed="rId2"/>
          <a:stretch>
            <a:fillRect/>
          </a:stretch>
        </p:blipFill>
        <p:spPr>
          <a:xfrm>
            <a:off x="732651" y="1216419"/>
            <a:ext cx="4700996" cy="2340534"/>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819492677"/>
              </p:ext>
            </p:extLst>
          </p:nvPr>
        </p:nvGraphicFramePr>
        <p:xfrm>
          <a:off x="674124" y="3556953"/>
          <a:ext cx="4260403" cy="310752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6060875" y="1148535"/>
            <a:ext cx="5681205" cy="4185761"/>
          </a:xfrm>
          <a:prstGeom prst="rect">
            <a:avLst/>
          </a:prstGeom>
        </p:spPr>
        <p:txBody>
          <a:bodyPr wrap="square">
            <a:spAutoFit/>
          </a:bodyPr>
          <a:lstStyle/>
          <a:p>
            <a:pPr algn="just"/>
            <a:r>
              <a:rPr lang="es-CO" dirty="0"/>
              <a:t>En general, la mayoría de las dependencias han logrado atender la totalidad o la gran mayoría de las PQRSD que recibieron, lo que refleja un alto nivel de eficiencia y compromiso con la atención al cliente.</a:t>
            </a:r>
          </a:p>
          <a:p>
            <a:pPr algn="just"/>
            <a:endParaRPr lang="es-CO" dirty="0" smtClean="0"/>
          </a:p>
          <a:p>
            <a:pPr algn="just"/>
            <a:r>
              <a:rPr lang="es-CO" dirty="0" smtClean="0"/>
              <a:t>La </a:t>
            </a:r>
            <a:r>
              <a:rPr lang="es-CO" dirty="0"/>
              <a:t>dependencia Jurídica y Talento Humano presentan un porcentaje ligeramente inferior de cumplimiento, con un 91% y un 90% respectivamente. Esto sugiere que podrían haber experimentado algunos desafíos o demoras en el proceso de atención de las solicitudes.</a:t>
            </a:r>
          </a:p>
          <a:p>
            <a:pPr algn="just"/>
            <a:r>
              <a:rPr lang="es-CO" dirty="0"/>
              <a:t>Aunque la cantidad total de PQRSD sin atender es baja (solo 4 de 350), es importante identificar las causas de estas solicitudes </a:t>
            </a:r>
            <a:r>
              <a:rPr lang="es-CO" dirty="0" smtClean="0"/>
              <a:t>pendientes </a:t>
            </a:r>
            <a:r>
              <a:rPr lang="es-CO" dirty="0"/>
              <a:t>y tomar medidas para abordarlas y mejorar aún más el proceso de gestión de PQRSD en la institución.</a:t>
            </a:r>
          </a:p>
          <a:p>
            <a:pPr algn="just"/>
            <a:endParaRPr lang="es-CO" dirty="0" smtClean="0"/>
          </a:p>
          <a:p>
            <a:pPr algn="just"/>
            <a:r>
              <a:rPr lang="es-CO" dirty="0" smtClean="0"/>
              <a:t>En </a:t>
            </a:r>
            <a:r>
              <a:rPr lang="es-CO" dirty="0"/>
              <a:t>resumen, estos datos reflejan un sólido desempeño en la atención de las PQRSD en la institución, pero también señalan áreas donde se pueden hacer mejoras para garantizar un servicio aún más eficiente y satisfactorio para los usuarios.</a:t>
            </a:r>
          </a:p>
        </p:txBody>
      </p:sp>
    </p:spTree>
    <p:extLst>
      <p:ext uri="{BB962C8B-B14F-4D97-AF65-F5344CB8AC3E}">
        <p14:creationId xmlns:p14="http://schemas.microsoft.com/office/powerpoint/2010/main" val="130422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604836170"/>
              </p:ext>
            </p:extLst>
          </p:nvPr>
        </p:nvGraphicFramePr>
        <p:xfrm>
          <a:off x="1190428" y="3453112"/>
          <a:ext cx="5037455" cy="2511112"/>
        </p:xfrm>
        <a:graphic>
          <a:graphicData uri="http://schemas.openxmlformats.org/drawingml/2006/table">
            <a:tbl>
              <a:tblPr firstRow="1" firstCol="1" bandRow="1"/>
              <a:tblGrid>
                <a:gridCol w="3507740">
                  <a:extLst>
                    <a:ext uri="{9D8B030D-6E8A-4147-A177-3AD203B41FA5}">
                      <a16:colId xmlns:a16="http://schemas.microsoft.com/office/drawing/2014/main" val="3684606340"/>
                    </a:ext>
                  </a:extLst>
                </a:gridCol>
                <a:gridCol w="1529715">
                  <a:extLst>
                    <a:ext uri="{9D8B030D-6E8A-4147-A177-3AD203B41FA5}">
                      <a16:colId xmlns:a16="http://schemas.microsoft.com/office/drawing/2014/main" val="1163970205"/>
                    </a:ext>
                  </a:extLst>
                </a:gridCol>
              </a:tblGrid>
              <a:tr h="0">
                <a:tc gridSpan="2">
                  <a:txBody>
                    <a:bodyPr/>
                    <a:lstStyle/>
                    <a:p>
                      <a:pPr algn="ctr">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Tiempo promedio de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extLst>
                  <a:ext uri="{0D108BD9-81ED-4DB2-BD59-A6C34878D82A}">
                    <a16:rowId xmlns:a16="http://schemas.microsoft.com/office/drawing/2014/main" val="1161599291"/>
                  </a:ext>
                </a:extLst>
              </a:tr>
              <a:tr h="0">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Tipos de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s-CO" sz="1400" b="1">
                          <a:effectLst/>
                          <a:latin typeface="Calibri" panose="020F0502020204030204" pitchFamily="34" charset="0"/>
                          <a:ea typeface="Calibri" panose="020F0502020204030204" pitchFamily="34" charset="0"/>
                          <a:cs typeface="Times New Roman" panose="02020603050405020304" pitchFamily="18" charset="0"/>
                        </a:rPr>
                        <a:t>Días permitidos para respuesta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68204304"/>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EXPEDICIÓN COPIAS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021916"/>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TRASLADOS POR COMPETENCIA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3389599"/>
                  </a:ext>
                </a:extLst>
              </a:tr>
              <a:tr h="0">
                <a:tc>
                  <a:txBody>
                    <a:bodyPr/>
                    <a:lstStyle/>
                    <a:p>
                      <a:pPr>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ENTES DE CONTROL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834370"/>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CONSULTAS DE INFORMACIÓN 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46525684"/>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QUEJAS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1172974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RECLAMOS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63896998"/>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SUGERENCIAS Y FELICITACIONES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7774319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DERECHOS DE PETICIÓN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4667172"/>
                  </a:ext>
                </a:extLst>
              </a:tr>
            </a:tbl>
          </a:graphicData>
        </a:graphic>
      </p:graphicFrame>
      <p:sp>
        <p:nvSpPr>
          <p:cNvPr id="7" name="Rectángulo 6"/>
          <p:cNvSpPr/>
          <p:nvPr/>
        </p:nvSpPr>
        <p:spPr>
          <a:xfrm>
            <a:off x="2274278" y="287955"/>
            <a:ext cx="6096000" cy="1077218"/>
          </a:xfrm>
          <a:prstGeom prst="rect">
            <a:avLst/>
          </a:prstGeom>
        </p:spPr>
        <p:txBody>
          <a:bodyPr>
            <a:spAutoFit/>
          </a:bodyPr>
          <a:lstStyle/>
          <a:p>
            <a:r>
              <a:rPr lang="es-CO" sz="3200" b="1" dirty="0">
                <a:solidFill>
                  <a:srgbClr val="1A3B8F"/>
                </a:solidFill>
                <a:latin typeface="Arial" panose="020B0604020202020204" pitchFamily="34" charset="0"/>
              </a:rPr>
              <a:t>Gestión de traslados y acceso a la Información </a:t>
            </a:r>
            <a:endParaRPr lang="es-CO" dirty="0"/>
          </a:p>
        </p:txBody>
      </p:sp>
      <p:sp>
        <p:nvSpPr>
          <p:cNvPr id="8" name="Rectángulo 7"/>
          <p:cNvSpPr/>
          <p:nvPr/>
        </p:nvSpPr>
        <p:spPr>
          <a:xfrm>
            <a:off x="1104899" y="1261606"/>
            <a:ext cx="10245969" cy="2246769"/>
          </a:xfrm>
          <a:prstGeom prst="rect">
            <a:avLst/>
          </a:prstGeom>
        </p:spPr>
        <p:txBody>
          <a:bodyPr wrap="square">
            <a:spAutoFit/>
          </a:bodyPr>
          <a:lstStyle/>
          <a:p>
            <a:pPr algn="just"/>
            <a:r>
              <a:rPr lang="es-CO" dirty="0"/>
              <a:t>La administración de traslados y el acceso a la información derivada de las PQRSD son esenciales en el Instituto Tecnológico del Putumayo para asegurar un entorno de trabajo y estudio efectivo. </a:t>
            </a:r>
            <a:endParaRPr lang="es-CO" dirty="0" smtClean="0"/>
          </a:p>
          <a:p>
            <a:pPr algn="just"/>
            <a:endParaRPr lang="es-CO" dirty="0"/>
          </a:p>
          <a:p>
            <a:pPr algn="just"/>
            <a:r>
              <a:rPr lang="es-CO" dirty="0" smtClean="0"/>
              <a:t>En </a:t>
            </a:r>
            <a:r>
              <a:rPr lang="es-CO" dirty="0"/>
              <a:t>el Instituto Tecnológico del Putumayo, nos comprometemos a implementar procesos efectivos que faciliten la gestión de traslados y el acceso a la información de manera justa y transparente, reforzando así nuestro compromiso de brindar una educación de alta calidad y un servicio excepcional a todos nuestros miembros</a:t>
            </a:r>
            <a:r>
              <a:rPr lang="es-CO" dirty="0" smtClean="0"/>
              <a:t>. </a:t>
            </a:r>
          </a:p>
          <a:p>
            <a:pPr algn="just"/>
            <a:endParaRPr lang="es-CO" dirty="0" smtClean="0"/>
          </a:p>
          <a:p>
            <a:pPr algn="just"/>
            <a:endParaRPr lang="es-CO" dirty="0" smtClean="0"/>
          </a:p>
          <a:p>
            <a:pPr algn="just"/>
            <a:endParaRPr lang="es-CO" dirty="0"/>
          </a:p>
          <a:p>
            <a:pPr algn="just"/>
            <a:endParaRPr lang="es-CO" dirty="0"/>
          </a:p>
        </p:txBody>
      </p:sp>
      <p:pic>
        <p:nvPicPr>
          <p:cNvPr id="11" name="Imagen 10"/>
          <p:cNvPicPr>
            <a:picLocks noChangeAspect="1"/>
          </p:cNvPicPr>
          <p:nvPr/>
        </p:nvPicPr>
        <p:blipFill rotWithShape="1">
          <a:blip r:embed="rId3"/>
          <a:srcRect l="69727" t="22140" r="3805" b="47660"/>
          <a:stretch/>
        </p:blipFill>
        <p:spPr>
          <a:xfrm>
            <a:off x="8711995" y="3921555"/>
            <a:ext cx="2945423" cy="1890348"/>
          </a:xfrm>
          <a:prstGeom prst="rect">
            <a:avLst/>
          </a:prstGeom>
        </p:spPr>
      </p:pic>
      <p:sp>
        <p:nvSpPr>
          <p:cNvPr id="2" name="Rectángulo 1"/>
          <p:cNvSpPr/>
          <p:nvPr/>
        </p:nvSpPr>
        <p:spPr>
          <a:xfrm>
            <a:off x="1104899" y="2723527"/>
            <a:ext cx="10139280" cy="523220"/>
          </a:xfrm>
          <a:prstGeom prst="rect">
            <a:avLst/>
          </a:prstGeom>
        </p:spPr>
        <p:txBody>
          <a:bodyPr wrap="square">
            <a:spAutoFit/>
          </a:bodyPr>
          <a:lstStyle/>
          <a:p>
            <a:r>
              <a:rPr lang="es-CO" dirty="0"/>
              <a:t>El derecho de petición </a:t>
            </a:r>
            <a:r>
              <a:rPr lang="es-CO" dirty="0" smtClean="0"/>
              <a:t>2023-25 allegado </a:t>
            </a:r>
            <a:r>
              <a:rPr lang="es-CO" dirty="0"/>
              <a:t>a la institución por medio del correo electrónico notificacionesjudicilaes@itp.edu.co se respondieron y notificaron al peticionario y juzgado respectivo en los tiempos establecidos por la ley.</a:t>
            </a:r>
          </a:p>
        </p:txBody>
      </p:sp>
    </p:spTree>
    <p:extLst>
      <p:ext uri="{BB962C8B-B14F-4D97-AF65-F5344CB8AC3E}">
        <p14:creationId xmlns:p14="http://schemas.microsoft.com/office/powerpoint/2010/main" val="8086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748" y="483661"/>
            <a:ext cx="3716082" cy="646331"/>
          </a:xfrm>
          <a:prstGeom prst="rect">
            <a:avLst/>
          </a:prstGeom>
        </p:spPr>
        <p:txBody>
          <a:bodyPr wrap="none">
            <a:spAutoFit/>
          </a:bodyPr>
          <a:lstStyle/>
          <a:p>
            <a:r>
              <a:rPr lang="es-CO" sz="3600" dirty="0">
                <a:latin typeface="MyriadPro-Regular" panose="020B0503030403020204" pitchFamily="34" charset="0"/>
              </a:rPr>
              <a:t>Recomendaciones</a:t>
            </a:r>
            <a:endParaRPr lang="es-CO" dirty="0"/>
          </a:p>
        </p:txBody>
      </p:sp>
      <p:pic>
        <p:nvPicPr>
          <p:cNvPr id="4" name="Imagen 3"/>
          <p:cNvPicPr>
            <a:picLocks noChangeAspect="1"/>
          </p:cNvPicPr>
          <p:nvPr/>
        </p:nvPicPr>
        <p:blipFill>
          <a:blip r:embed="rId2"/>
          <a:stretch>
            <a:fillRect/>
          </a:stretch>
        </p:blipFill>
        <p:spPr>
          <a:xfrm>
            <a:off x="5556737" y="1573823"/>
            <a:ext cx="5081955" cy="1793622"/>
          </a:xfrm>
          <a:prstGeom prst="rect">
            <a:avLst/>
          </a:prstGeom>
        </p:spPr>
      </p:pic>
      <p:sp>
        <p:nvSpPr>
          <p:cNvPr id="3" name="Rectángulo 2"/>
          <p:cNvSpPr/>
          <p:nvPr/>
        </p:nvSpPr>
        <p:spPr>
          <a:xfrm>
            <a:off x="6021265" y="1641536"/>
            <a:ext cx="3687166" cy="1600438"/>
          </a:xfrm>
          <a:prstGeom prst="rect">
            <a:avLst/>
          </a:prstGeom>
        </p:spPr>
        <p:txBody>
          <a:bodyPr wrap="square">
            <a:spAutoFit/>
          </a:bodyPr>
          <a:lstStyle/>
          <a:p>
            <a:pPr algn="just"/>
            <a:r>
              <a:rPr lang="es-CO" dirty="0"/>
              <a:t>Implementar un sistema de seguimiento: Utiliza herramientas de seguimiento para monitorear el progreso de cada PQRSD desde su recepción hasta su resolución. Esto garantizará que ninguna solicitud quede sin respuesta y que se cumplan los plazos establecidos</a:t>
            </a:r>
            <a:r>
              <a:rPr lang="es-CO" dirty="0" smtClean="0"/>
              <a:t>.</a:t>
            </a:r>
            <a:endParaRPr lang="es-CO" dirty="0"/>
          </a:p>
        </p:txBody>
      </p:sp>
      <p:sp>
        <p:nvSpPr>
          <p:cNvPr id="6" name="Freeform 8">
            <a:extLst>
              <a:ext uri="{FF2B5EF4-FFF2-40B4-BE49-F238E27FC236}">
                <a16:creationId xmlns:a16="http://schemas.microsoft.com/office/drawing/2014/main" id="{6DD8D568-9528-402D-BFCA-A7F78668D179}"/>
              </a:ext>
            </a:extLst>
          </p:cNvPr>
          <p:cNvSpPr>
            <a:spLocks noChangeArrowheads="1"/>
          </p:cNvSpPr>
          <p:nvPr/>
        </p:nvSpPr>
        <p:spPr bwMode="auto">
          <a:xfrm>
            <a:off x="4695014" y="169103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3529F678-957C-4957-87B3-430C81EDD9EB}"/>
              </a:ext>
            </a:extLst>
          </p:cNvPr>
          <p:cNvSpPr>
            <a:spLocks noChangeArrowheads="1"/>
          </p:cNvSpPr>
          <p:nvPr/>
        </p:nvSpPr>
        <p:spPr bwMode="auto">
          <a:xfrm>
            <a:off x="4904830" y="1820465"/>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8" name="TextBox 44">
            <a:extLst>
              <a:ext uri="{FF2B5EF4-FFF2-40B4-BE49-F238E27FC236}">
                <a16:creationId xmlns:a16="http://schemas.microsoft.com/office/drawing/2014/main" id="{0426DBF9-95AF-404A-9BEC-DA4CD7468B5E}"/>
              </a:ext>
            </a:extLst>
          </p:cNvPr>
          <p:cNvSpPr txBox="1"/>
          <p:nvPr/>
        </p:nvSpPr>
        <p:spPr>
          <a:xfrm>
            <a:off x="5248272" y="2023930"/>
            <a:ext cx="39305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1</a:t>
            </a:r>
          </a:p>
        </p:txBody>
      </p:sp>
      <p:pic>
        <p:nvPicPr>
          <p:cNvPr id="9" name="Imagen 8"/>
          <p:cNvPicPr>
            <a:picLocks noChangeAspect="1"/>
          </p:cNvPicPr>
          <p:nvPr/>
        </p:nvPicPr>
        <p:blipFill>
          <a:blip r:embed="rId3"/>
          <a:stretch>
            <a:fillRect/>
          </a:stretch>
        </p:blipFill>
        <p:spPr>
          <a:xfrm>
            <a:off x="9708430" y="1678894"/>
            <a:ext cx="794352" cy="1583479"/>
          </a:xfrm>
          <a:prstGeom prst="rect">
            <a:avLst/>
          </a:prstGeom>
        </p:spPr>
      </p:pic>
      <p:pic>
        <p:nvPicPr>
          <p:cNvPr id="12" name="Imagen 11"/>
          <p:cNvPicPr>
            <a:picLocks noChangeAspect="1"/>
          </p:cNvPicPr>
          <p:nvPr/>
        </p:nvPicPr>
        <p:blipFill>
          <a:blip r:embed="rId4"/>
          <a:stretch>
            <a:fillRect/>
          </a:stretch>
        </p:blipFill>
        <p:spPr>
          <a:xfrm>
            <a:off x="1730200" y="3843209"/>
            <a:ext cx="4907991" cy="2103302"/>
          </a:xfrm>
          <a:prstGeom prst="rect">
            <a:avLst/>
          </a:prstGeom>
        </p:spPr>
      </p:pic>
      <p:pic>
        <p:nvPicPr>
          <p:cNvPr id="15" name="Imagen 14"/>
          <p:cNvPicPr>
            <a:picLocks noChangeAspect="1"/>
          </p:cNvPicPr>
          <p:nvPr/>
        </p:nvPicPr>
        <p:blipFill>
          <a:blip r:embed="rId5"/>
          <a:stretch>
            <a:fillRect/>
          </a:stretch>
        </p:blipFill>
        <p:spPr>
          <a:xfrm>
            <a:off x="630629" y="3958926"/>
            <a:ext cx="1646063" cy="1700931"/>
          </a:xfrm>
          <a:prstGeom prst="rect">
            <a:avLst/>
          </a:prstGeom>
        </p:spPr>
      </p:pic>
      <p:pic>
        <p:nvPicPr>
          <p:cNvPr id="16" name="Imagen 15"/>
          <p:cNvPicPr>
            <a:picLocks noChangeAspect="1"/>
          </p:cNvPicPr>
          <p:nvPr/>
        </p:nvPicPr>
        <p:blipFill>
          <a:blip r:embed="rId6"/>
          <a:stretch>
            <a:fillRect/>
          </a:stretch>
        </p:blipFill>
        <p:spPr>
          <a:xfrm>
            <a:off x="801331" y="4154014"/>
            <a:ext cx="1304657" cy="1310754"/>
          </a:xfrm>
          <a:prstGeom prst="rect">
            <a:avLst/>
          </a:prstGeom>
        </p:spPr>
      </p:pic>
      <p:sp>
        <p:nvSpPr>
          <p:cNvPr id="20" name="Rectángulo 19"/>
          <p:cNvSpPr/>
          <p:nvPr/>
        </p:nvSpPr>
        <p:spPr>
          <a:xfrm>
            <a:off x="2105988" y="4006015"/>
            <a:ext cx="3687166" cy="1815882"/>
          </a:xfrm>
          <a:prstGeom prst="rect">
            <a:avLst/>
          </a:prstGeom>
        </p:spPr>
        <p:txBody>
          <a:bodyPr wrap="square">
            <a:spAutoFit/>
          </a:bodyPr>
          <a:lstStyle/>
          <a:p>
            <a:pPr algn="just"/>
            <a:r>
              <a:rPr lang="es-CO" dirty="0"/>
              <a:t>Establecer tiempos de respuesta: Define claramente los plazos para responder a cada tipo de PQRSD y asegúrate de cumplirlos. Esto ayudará a mantener la satisfacción del cliente y demostrará el compromiso de la organización con la atención oportuna de las solicitudes. </a:t>
            </a:r>
          </a:p>
          <a:p>
            <a:endParaRPr lang="es-CO" dirty="0"/>
          </a:p>
        </p:txBody>
      </p:sp>
      <p:sp>
        <p:nvSpPr>
          <p:cNvPr id="21" name="TextBox 44">
            <a:extLst>
              <a:ext uri="{FF2B5EF4-FFF2-40B4-BE49-F238E27FC236}">
                <a16:creationId xmlns:a16="http://schemas.microsoft.com/office/drawing/2014/main" id="{0426DBF9-95AF-404A-9BEC-DA4CD7468B5E}"/>
              </a:ext>
            </a:extLst>
          </p:cNvPr>
          <p:cNvSpPr txBox="1"/>
          <p:nvPr/>
        </p:nvSpPr>
        <p:spPr>
          <a:xfrm>
            <a:off x="1128362" y="4368543"/>
            <a:ext cx="516488"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2</a:t>
            </a:r>
            <a:endParaRPr lang="en-US" sz="4500" b="1" dirty="0">
              <a:solidFill>
                <a:schemeClr val="bg1"/>
              </a:solidFill>
              <a:latin typeface="Poppins SemiBold" pitchFamily="2" charset="77"/>
              <a:ea typeface="League Spartan" charset="0"/>
              <a:cs typeface="Poppins SemiBold" pitchFamily="2" charset="77"/>
            </a:endParaRPr>
          </a:p>
        </p:txBody>
      </p:sp>
      <p:pic>
        <p:nvPicPr>
          <p:cNvPr id="22" name="Imagen 21"/>
          <p:cNvPicPr>
            <a:picLocks noChangeAspect="1"/>
          </p:cNvPicPr>
          <p:nvPr/>
        </p:nvPicPr>
        <p:blipFill>
          <a:blip r:embed="rId7"/>
          <a:stretch>
            <a:fillRect/>
          </a:stretch>
        </p:blipFill>
        <p:spPr>
          <a:xfrm>
            <a:off x="5744716" y="3933182"/>
            <a:ext cx="759341" cy="1916723"/>
          </a:xfrm>
          <a:prstGeom prst="rect">
            <a:avLst/>
          </a:prstGeom>
        </p:spPr>
      </p:pic>
      <p:pic>
        <p:nvPicPr>
          <p:cNvPr id="17" name="Imagen 16"/>
          <p:cNvPicPr>
            <a:picLocks noChangeAspect="1"/>
          </p:cNvPicPr>
          <p:nvPr/>
        </p:nvPicPr>
        <p:blipFill rotWithShape="1">
          <a:blip r:embed="rId8"/>
          <a:srcRect l="69727" t="22140" r="3805" b="47660"/>
          <a:stretch/>
        </p:blipFill>
        <p:spPr>
          <a:xfrm>
            <a:off x="1386606" y="1351626"/>
            <a:ext cx="2945423" cy="1890348"/>
          </a:xfrm>
          <a:prstGeom prst="rect">
            <a:avLst/>
          </a:prstGeom>
        </p:spPr>
      </p:pic>
    </p:spTree>
    <p:extLst>
      <p:ext uri="{BB962C8B-B14F-4D97-AF65-F5344CB8AC3E}">
        <p14:creationId xmlns:p14="http://schemas.microsoft.com/office/powerpoint/2010/main" val="270915382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5B9BD5"/>
      </a:accent1>
      <a:accent2>
        <a:srgbClr val="ED7D31"/>
      </a:accent2>
      <a:accent3>
        <a:srgbClr val="A5A5A5"/>
      </a:accent3>
      <a:accent4>
        <a:srgbClr val="FDE918"/>
      </a:accent4>
      <a:accent5>
        <a:srgbClr val="EC8D08"/>
      </a:accent5>
      <a:accent6>
        <a:srgbClr val="79B72E"/>
      </a:accent6>
      <a:hlink>
        <a:srgbClr val="065F90"/>
      </a:hlink>
      <a:folHlink>
        <a:srgbClr val="177A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6963</TotalTime>
  <Words>757</Words>
  <Application>Microsoft Office PowerPoint</Application>
  <PresentationFormat>Panorámica</PresentationFormat>
  <Paragraphs>107</Paragraphs>
  <Slides>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Poppins SemiBold</vt:lpstr>
      <vt:lpstr>Open Sans Light</vt:lpstr>
      <vt:lpstr>MyriadPro-Regular</vt:lpstr>
      <vt:lpstr>Arial</vt:lpstr>
      <vt:lpstr>Times New Roman</vt:lpstr>
      <vt:lpstr>League Spartan</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SALA 2-01</cp:lastModifiedBy>
  <cp:revision>146</cp:revision>
  <dcterms:created xsi:type="dcterms:W3CDTF">2021-09-26T15:48:41Z</dcterms:created>
  <dcterms:modified xsi:type="dcterms:W3CDTF">2024-05-10T19:37:55Z</dcterms:modified>
</cp:coreProperties>
</file>